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65" r:id="rId3"/>
    <p:sldId id="289" r:id="rId4"/>
    <p:sldId id="290" r:id="rId5"/>
    <p:sldId id="270" r:id="rId6"/>
    <p:sldId id="280" r:id="rId7"/>
    <p:sldId id="278" r:id="rId8"/>
    <p:sldId id="279" r:id="rId9"/>
    <p:sldId id="314" r:id="rId10"/>
    <p:sldId id="272" r:id="rId11"/>
    <p:sldId id="268" r:id="rId12"/>
    <p:sldId id="315" r:id="rId13"/>
    <p:sldId id="269" r:id="rId14"/>
    <p:sldId id="322" r:id="rId15"/>
    <p:sldId id="316" r:id="rId16"/>
    <p:sldId id="317" r:id="rId17"/>
    <p:sldId id="318" r:id="rId18"/>
    <p:sldId id="267" r:id="rId19"/>
    <p:sldId id="306" r:id="rId20"/>
    <p:sldId id="307" r:id="rId21"/>
    <p:sldId id="308" r:id="rId22"/>
    <p:sldId id="309" r:id="rId23"/>
    <p:sldId id="310" r:id="rId24"/>
    <p:sldId id="302" r:id="rId25"/>
    <p:sldId id="303" r:id="rId26"/>
    <p:sldId id="321" r:id="rId27"/>
    <p:sldId id="323" r:id="rId28"/>
    <p:sldId id="292" r:id="rId29"/>
    <p:sldId id="293" r:id="rId30"/>
    <p:sldId id="295" r:id="rId31"/>
    <p:sldId id="296" r:id="rId32"/>
    <p:sldId id="301" r:id="rId33"/>
    <p:sldId id="324" r:id="rId34"/>
    <p:sldId id="325" r:id="rId35"/>
    <p:sldId id="319" r:id="rId36"/>
    <p:sldId id="320"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093"/>
    <a:srgbClr val="21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3"/>
  </p:normalViewPr>
  <p:slideViewPr>
    <p:cSldViewPr>
      <p:cViewPr>
        <p:scale>
          <a:sx n="90" d="100"/>
          <a:sy n="90" d="100"/>
        </p:scale>
        <p:origin x="896"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ukah:Desktop:cefotaxime%20ECOFF.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ukah:Desktop:cefotaxime%20ECOF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6237885961389"/>
          <c:y val="0.115810980351777"/>
          <c:w val="0.862363298337708"/>
          <c:h val="0.770854111986002"/>
        </c:manualLayout>
      </c:layout>
      <c:barChart>
        <c:barDir val="col"/>
        <c:grouping val="clustered"/>
        <c:varyColors val="0"/>
        <c:ser>
          <c:idx val="0"/>
          <c:order val="0"/>
          <c:invertIfNegative val="0"/>
          <c:cat>
            <c:numRef>
              <c:f>'Accepted distributions'!$B$46:$B$64</c:f>
              <c:numCache>
                <c:formatCode>General</c:formatCode>
                <c:ptCount val="19"/>
                <c:pt idx="0">
                  <c:v>0.002</c:v>
                </c:pt>
                <c:pt idx="1">
                  <c:v>0.004</c:v>
                </c:pt>
                <c:pt idx="2">
                  <c:v>0.008</c:v>
                </c:pt>
                <c:pt idx="3">
                  <c:v>0.016</c:v>
                </c:pt>
                <c:pt idx="4">
                  <c:v>0.032</c:v>
                </c:pt>
                <c:pt idx="5">
                  <c:v>0.064</c:v>
                </c:pt>
                <c:pt idx="6">
                  <c:v>0.12</c:v>
                </c:pt>
                <c:pt idx="7">
                  <c:v>0.25</c:v>
                </c:pt>
                <c:pt idx="8">
                  <c:v>0.5</c:v>
                </c:pt>
                <c:pt idx="9">
                  <c:v>1.0</c:v>
                </c:pt>
                <c:pt idx="10">
                  <c:v>2.0</c:v>
                </c:pt>
                <c:pt idx="11">
                  <c:v>4.0</c:v>
                </c:pt>
                <c:pt idx="12">
                  <c:v>8.0</c:v>
                </c:pt>
                <c:pt idx="13">
                  <c:v>16.0</c:v>
                </c:pt>
                <c:pt idx="14">
                  <c:v>32.0</c:v>
                </c:pt>
                <c:pt idx="15">
                  <c:v>64.0</c:v>
                </c:pt>
                <c:pt idx="16">
                  <c:v>128.0</c:v>
                </c:pt>
                <c:pt idx="17">
                  <c:v>256.0</c:v>
                </c:pt>
                <c:pt idx="18">
                  <c:v>512.0</c:v>
                </c:pt>
              </c:numCache>
            </c:numRef>
          </c:cat>
          <c:val>
            <c:numRef>
              <c:f>'Accepted distributions'!$C$46:$C$64</c:f>
              <c:numCache>
                <c:formatCode>General</c:formatCode>
                <c:ptCount val="19"/>
                <c:pt idx="0">
                  <c:v>0.0</c:v>
                </c:pt>
                <c:pt idx="1">
                  <c:v>5.0</c:v>
                </c:pt>
                <c:pt idx="2">
                  <c:v>40.0</c:v>
                </c:pt>
                <c:pt idx="3">
                  <c:v>263.0</c:v>
                </c:pt>
                <c:pt idx="4">
                  <c:v>1638.0</c:v>
                </c:pt>
                <c:pt idx="5">
                  <c:v>4916.0</c:v>
                </c:pt>
                <c:pt idx="6">
                  <c:v>2338.0</c:v>
                </c:pt>
                <c:pt idx="7">
                  <c:v>469.0</c:v>
                </c:pt>
                <c:pt idx="8">
                  <c:v>188.0</c:v>
                </c:pt>
                <c:pt idx="9">
                  <c:v>81.0</c:v>
                </c:pt>
                <c:pt idx="10">
                  <c:v>52.0</c:v>
                </c:pt>
                <c:pt idx="11">
                  <c:v>37.0</c:v>
                </c:pt>
                <c:pt idx="12">
                  <c:v>38.0</c:v>
                </c:pt>
                <c:pt idx="13">
                  <c:v>50.0</c:v>
                </c:pt>
                <c:pt idx="14">
                  <c:v>68.0</c:v>
                </c:pt>
                <c:pt idx="15">
                  <c:v>131.0</c:v>
                </c:pt>
                <c:pt idx="16">
                  <c:v>22.0</c:v>
                </c:pt>
                <c:pt idx="17">
                  <c:v>33.0</c:v>
                </c:pt>
                <c:pt idx="18">
                  <c:v>28.0</c:v>
                </c:pt>
              </c:numCache>
            </c:numRef>
          </c:val>
        </c:ser>
        <c:dLbls>
          <c:showLegendKey val="0"/>
          <c:showVal val="0"/>
          <c:showCatName val="0"/>
          <c:showSerName val="0"/>
          <c:showPercent val="0"/>
          <c:showBubbleSize val="0"/>
        </c:dLbls>
        <c:gapWidth val="150"/>
        <c:axId val="-1543431472"/>
        <c:axId val="-1541104560"/>
      </c:barChart>
      <c:catAx>
        <c:axId val="-1543431472"/>
        <c:scaling>
          <c:orientation val="minMax"/>
        </c:scaling>
        <c:delete val="0"/>
        <c:axPos val="b"/>
        <c:numFmt formatCode="General" sourceLinked="1"/>
        <c:majorTickMark val="out"/>
        <c:minorTickMark val="none"/>
        <c:tickLblPos val="nextTo"/>
        <c:crossAx val="-1541104560"/>
        <c:crosses val="autoZero"/>
        <c:auto val="1"/>
        <c:lblAlgn val="ctr"/>
        <c:lblOffset val="100"/>
        <c:noMultiLvlLbl val="0"/>
      </c:catAx>
      <c:valAx>
        <c:axId val="-1541104560"/>
        <c:scaling>
          <c:orientation val="minMax"/>
        </c:scaling>
        <c:delete val="0"/>
        <c:axPos val="l"/>
        <c:majorGridlines/>
        <c:numFmt formatCode="General" sourceLinked="1"/>
        <c:majorTickMark val="out"/>
        <c:minorTickMark val="none"/>
        <c:tickLblPos val="nextTo"/>
        <c:crossAx val="-154343147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numRef>
              <c:f>'All distributions'!$B$79:$B$97</c:f>
              <c:numCache>
                <c:formatCode>General</c:formatCode>
                <c:ptCount val="19"/>
                <c:pt idx="0">
                  <c:v>0.002</c:v>
                </c:pt>
                <c:pt idx="1">
                  <c:v>0.004</c:v>
                </c:pt>
                <c:pt idx="2">
                  <c:v>0.008</c:v>
                </c:pt>
                <c:pt idx="3">
                  <c:v>0.016</c:v>
                </c:pt>
                <c:pt idx="4">
                  <c:v>0.032</c:v>
                </c:pt>
                <c:pt idx="5">
                  <c:v>0.064</c:v>
                </c:pt>
                <c:pt idx="6">
                  <c:v>0.12</c:v>
                </c:pt>
                <c:pt idx="7">
                  <c:v>0.25</c:v>
                </c:pt>
                <c:pt idx="8">
                  <c:v>0.5</c:v>
                </c:pt>
                <c:pt idx="9">
                  <c:v>1.0</c:v>
                </c:pt>
                <c:pt idx="10">
                  <c:v>2.0</c:v>
                </c:pt>
                <c:pt idx="11">
                  <c:v>4.0</c:v>
                </c:pt>
                <c:pt idx="12">
                  <c:v>8.0</c:v>
                </c:pt>
                <c:pt idx="13">
                  <c:v>16.0</c:v>
                </c:pt>
                <c:pt idx="14">
                  <c:v>32.0</c:v>
                </c:pt>
                <c:pt idx="15">
                  <c:v>64.0</c:v>
                </c:pt>
                <c:pt idx="16">
                  <c:v>128.0</c:v>
                </c:pt>
                <c:pt idx="17">
                  <c:v>256.0</c:v>
                </c:pt>
                <c:pt idx="18">
                  <c:v>512.0</c:v>
                </c:pt>
              </c:numCache>
            </c:numRef>
          </c:cat>
          <c:val>
            <c:numRef>
              <c:f>'All distributions'!$C$79:$C$97</c:f>
              <c:numCache>
                <c:formatCode>General</c:formatCode>
                <c:ptCount val="19"/>
                <c:pt idx="0">
                  <c:v>0.0</c:v>
                </c:pt>
                <c:pt idx="1">
                  <c:v>5.0</c:v>
                </c:pt>
                <c:pt idx="2">
                  <c:v>40.0</c:v>
                </c:pt>
                <c:pt idx="3">
                  <c:v>316.0</c:v>
                </c:pt>
                <c:pt idx="4">
                  <c:v>1656.0</c:v>
                </c:pt>
                <c:pt idx="5">
                  <c:v>5225.0</c:v>
                </c:pt>
                <c:pt idx="6">
                  <c:v>5133.0</c:v>
                </c:pt>
                <c:pt idx="7">
                  <c:v>2236.0</c:v>
                </c:pt>
                <c:pt idx="8">
                  <c:v>473.0</c:v>
                </c:pt>
                <c:pt idx="9">
                  <c:v>141.0</c:v>
                </c:pt>
                <c:pt idx="10">
                  <c:v>87.0</c:v>
                </c:pt>
                <c:pt idx="11">
                  <c:v>77.0</c:v>
                </c:pt>
                <c:pt idx="12">
                  <c:v>58.0</c:v>
                </c:pt>
                <c:pt idx="13">
                  <c:v>84.0</c:v>
                </c:pt>
                <c:pt idx="14">
                  <c:v>118.0</c:v>
                </c:pt>
                <c:pt idx="15">
                  <c:v>165.0</c:v>
                </c:pt>
                <c:pt idx="16">
                  <c:v>58.0</c:v>
                </c:pt>
                <c:pt idx="17">
                  <c:v>152.0</c:v>
                </c:pt>
                <c:pt idx="18">
                  <c:v>28.0</c:v>
                </c:pt>
              </c:numCache>
            </c:numRef>
          </c:val>
        </c:ser>
        <c:dLbls>
          <c:showLegendKey val="0"/>
          <c:showVal val="0"/>
          <c:showCatName val="0"/>
          <c:showSerName val="0"/>
          <c:showPercent val="0"/>
          <c:showBubbleSize val="0"/>
        </c:dLbls>
        <c:gapWidth val="150"/>
        <c:axId val="-1543432064"/>
        <c:axId val="-1543488672"/>
      </c:barChart>
      <c:catAx>
        <c:axId val="-1543432064"/>
        <c:scaling>
          <c:orientation val="minMax"/>
        </c:scaling>
        <c:delete val="0"/>
        <c:axPos val="b"/>
        <c:numFmt formatCode="General" sourceLinked="1"/>
        <c:majorTickMark val="out"/>
        <c:minorTickMark val="none"/>
        <c:tickLblPos val="nextTo"/>
        <c:crossAx val="-1543488672"/>
        <c:crosses val="autoZero"/>
        <c:auto val="1"/>
        <c:lblAlgn val="ctr"/>
        <c:lblOffset val="100"/>
        <c:noMultiLvlLbl val="0"/>
      </c:catAx>
      <c:valAx>
        <c:axId val="-1543488672"/>
        <c:scaling>
          <c:orientation val="minMax"/>
        </c:scaling>
        <c:delete val="0"/>
        <c:axPos val="l"/>
        <c:majorGridlines/>
        <c:numFmt formatCode="General" sourceLinked="1"/>
        <c:majorTickMark val="out"/>
        <c:minorTickMark val="none"/>
        <c:tickLblPos val="nextTo"/>
        <c:crossAx val="-1543432064"/>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E2DD6E-5D10-B846-A122-AA9D6267FD69}" type="datetimeFigureOut">
              <a:rPr lang="en-US" smtClean="0"/>
              <a:t>1/27/18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95C29D-0AD9-394F-8172-41A14CCB6F66}" type="slidenum">
              <a:rPr lang="en-US" smtClean="0"/>
              <a:t>‹Nr.›</a:t>
            </a:fld>
            <a:endParaRPr lang="en-US"/>
          </a:p>
        </p:txBody>
      </p:sp>
    </p:spTree>
    <p:extLst>
      <p:ext uri="{BB962C8B-B14F-4D97-AF65-F5344CB8AC3E}">
        <p14:creationId xmlns:p14="http://schemas.microsoft.com/office/powerpoint/2010/main" val="3565314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8F52C-89DD-4C73-AAF7-BA23B4F36CF1}" type="datetimeFigureOut">
              <a:rPr lang="sv-SE" smtClean="0"/>
              <a:t>2018-01-27</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49BD5-1C70-4A87-9A8B-C2ADB2381852}" type="slidenum">
              <a:rPr lang="sv-SE" smtClean="0"/>
              <a:t>‹Nr.›</a:t>
            </a:fld>
            <a:endParaRPr lang="sv-SE"/>
          </a:p>
        </p:txBody>
      </p:sp>
    </p:spTree>
    <p:extLst>
      <p:ext uri="{BB962C8B-B14F-4D97-AF65-F5344CB8AC3E}">
        <p14:creationId xmlns:p14="http://schemas.microsoft.com/office/powerpoint/2010/main" val="4869028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81000" y="685800"/>
            <a:ext cx="6096000" cy="3429000"/>
          </a:xfrm>
          <a:ln/>
        </p:spPr>
      </p:sp>
      <p:sp>
        <p:nvSpPr>
          <p:cNvPr id="972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mtClean="0"/>
          </a:p>
        </p:txBody>
      </p:sp>
      <p:sp>
        <p:nvSpPr>
          <p:cNvPr id="97284" name="Slide Number Placeholder 3"/>
          <p:cNvSpPr txBox="1">
            <a:spLocks noGrp="1"/>
          </p:cNvSpPr>
          <p:nvPr/>
        </p:nvSpPr>
        <p:spPr bwMode="auto">
          <a:xfrm>
            <a:off x="3884076" y="8685092"/>
            <a:ext cx="2972289" cy="457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eaLnBrk="1" hangingPunct="1"/>
            <a:fld id="{3BA07771-5488-4294-830D-AB55640E3C58}" type="slidenum">
              <a:rPr lang="sv-SE" sz="1200">
                <a:solidFill>
                  <a:schemeClr val="tx1"/>
                </a:solidFill>
              </a:rPr>
              <a:pPr algn="r" eaLnBrk="1" hangingPunct="1"/>
              <a:t>14</a:t>
            </a:fld>
            <a:endParaRPr lang="sv-SE" sz="1200">
              <a:solidFill>
                <a:schemeClr val="tx1"/>
              </a:solidFill>
            </a:endParaRPr>
          </a:p>
        </p:txBody>
      </p:sp>
    </p:spTree>
    <p:extLst>
      <p:ext uri="{BB962C8B-B14F-4D97-AF65-F5344CB8AC3E}">
        <p14:creationId xmlns:p14="http://schemas.microsoft.com/office/powerpoint/2010/main" val="25648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Example of analysis of inhibition zone histograms</a:t>
            </a:r>
          </a:p>
          <a:p>
            <a:endParaRPr lang="en-GB" smtClean="0"/>
          </a:p>
          <a:p>
            <a:r>
              <a:rPr lang="en-GB" smtClean="0"/>
              <a:t>ATCC 29213 /approximately 10 lab technicians</a:t>
            </a:r>
          </a:p>
        </p:txBody>
      </p:sp>
    </p:spTree>
    <p:extLst>
      <p:ext uri="{BB962C8B-B14F-4D97-AF65-F5344CB8AC3E}">
        <p14:creationId xmlns:p14="http://schemas.microsoft.com/office/powerpoint/2010/main" val="180567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
        <p:nvSpPr>
          <p:cNvPr id="696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08C0E01-B694-45C8-B74A-49429CADE8DA}" type="slidenum">
              <a:rPr lang="sv-SE" sz="1200"/>
              <a:pPr algn="r" eaLnBrk="1" hangingPunct="1"/>
              <a:t>16</a:t>
            </a:fld>
            <a:endParaRPr lang="sv-SE" sz="1200"/>
          </a:p>
        </p:txBody>
      </p:sp>
    </p:spTree>
    <p:extLst>
      <p:ext uri="{BB962C8B-B14F-4D97-AF65-F5344CB8AC3E}">
        <p14:creationId xmlns:p14="http://schemas.microsoft.com/office/powerpoint/2010/main" val="192068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
        <p:nvSpPr>
          <p:cNvPr id="706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EBFD3E1A-414B-409B-A0CB-D6A73366CCD7}" type="slidenum">
              <a:rPr lang="sv-SE" sz="1200"/>
              <a:pPr algn="r" eaLnBrk="1" hangingPunct="1"/>
              <a:t>17</a:t>
            </a:fld>
            <a:endParaRPr lang="sv-SE" sz="1200"/>
          </a:p>
        </p:txBody>
      </p:sp>
    </p:spTree>
    <p:extLst>
      <p:ext uri="{BB962C8B-B14F-4D97-AF65-F5344CB8AC3E}">
        <p14:creationId xmlns:p14="http://schemas.microsoft.com/office/powerpoint/2010/main" val="166155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381000" y="685800"/>
            <a:ext cx="6096000" cy="3429000"/>
          </a:xfrm>
          <a:ln/>
        </p:spPr>
      </p:sp>
      <p:sp>
        <p:nvSpPr>
          <p:cNvPr id="501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mtClean="0"/>
          </a:p>
        </p:txBody>
      </p:sp>
      <p:sp>
        <p:nvSpPr>
          <p:cNvPr id="501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eaLnBrk="1" hangingPunct="1"/>
            <a:fld id="{C41EEC6D-F850-420A-A90D-4054F2AC1788}" type="slidenum">
              <a:rPr lang="sv-SE" sz="1200" smtClean="0">
                <a:solidFill>
                  <a:schemeClr val="tx1"/>
                </a:solidFill>
              </a:rPr>
              <a:pPr eaLnBrk="1" hangingPunct="1"/>
              <a:t>29</a:t>
            </a:fld>
            <a:endParaRPr lang="sv-SE" sz="1200" smtClean="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xfrm>
            <a:off x="381000" y="685800"/>
            <a:ext cx="6096000" cy="3429000"/>
          </a:xfrm>
          <a:ln/>
        </p:spPr>
      </p:sp>
      <p:sp>
        <p:nvSpPr>
          <p:cNvPr id="1556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mtClean="0"/>
          </a:p>
        </p:txBody>
      </p:sp>
      <p:sp>
        <p:nvSpPr>
          <p:cNvPr id="155652" name="Slide Number Placeholder 3"/>
          <p:cNvSpPr txBox="1">
            <a:spLocks noGrp="1"/>
          </p:cNvSpPr>
          <p:nvPr/>
        </p:nvSpPr>
        <p:spPr bwMode="auto">
          <a:xfrm>
            <a:off x="3884076" y="8685092"/>
            <a:ext cx="2972289" cy="457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eaLnBrk="1" hangingPunct="1"/>
            <a:fld id="{C7AB905D-B691-4284-8B1E-0124DC290618}" type="slidenum">
              <a:rPr lang="sv-SE" sz="1200">
                <a:solidFill>
                  <a:schemeClr val="tx1"/>
                </a:solidFill>
              </a:rPr>
              <a:pPr algn="r" eaLnBrk="1" hangingPunct="1"/>
              <a:t>30</a:t>
            </a:fld>
            <a:endParaRPr lang="sv-SE" sz="120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81000" y="685800"/>
            <a:ext cx="6096000" cy="3429000"/>
          </a:xfrm>
          <a:ln/>
        </p:spPr>
      </p:sp>
      <p:sp>
        <p:nvSpPr>
          <p:cNvPr id="972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GB" smtClean="0"/>
          </a:p>
        </p:txBody>
      </p:sp>
      <p:sp>
        <p:nvSpPr>
          <p:cNvPr id="97284" name="Slide Number Placeholder 3"/>
          <p:cNvSpPr txBox="1">
            <a:spLocks noGrp="1"/>
          </p:cNvSpPr>
          <p:nvPr/>
        </p:nvSpPr>
        <p:spPr bwMode="auto">
          <a:xfrm>
            <a:off x="3884076" y="8685092"/>
            <a:ext cx="2972289" cy="457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eaLnBrk="1" hangingPunct="1"/>
            <a:fld id="{3BA07771-5488-4294-830D-AB55640E3C58}" type="slidenum">
              <a:rPr lang="sv-SE" sz="1200">
                <a:solidFill>
                  <a:schemeClr val="tx1"/>
                </a:solidFill>
              </a:rPr>
              <a:pPr algn="r" eaLnBrk="1" hangingPunct="1"/>
              <a:t>31</a:t>
            </a:fld>
            <a:endParaRPr lang="sv-SE" sz="120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6"/>
            <a:ext cx="103632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9F77A9CE-05BD-6144-B0FC-39F799C780C4}" type="datetime1">
              <a:rPr lang="en-US" smtClean="0"/>
              <a:t>1/27/18</a:t>
            </a:fld>
            <a:endParaRPr lang="sv-SE"/>
          </a:p>
        </p:txBody>
      </p:sp>
      <p:sp>
        <p:nvSpPr>
          <p:cNvPr id="5" name="Platshållare för sidfot 4"/>
          <p:cNvSpPr>
            <a:spLocks noGrp="1"/>
          </p:cNvSpPr>
          <p:nvPr>
            <p:ph type="ftr" sz="quarter" idx="11"/>
          </p:nvPr>
        </p:nvSpPr>
        <p:spPr/>
        <p:txBody>
          <a:bodyPr/>
          <a:lstStyle/>
          <a:p>
            <a:r>
              <a:rPr lang="sv-SE" smtClean="0"/>
              <a:t>Copyright EUCAST - see www.eucast.org</a:t>
            </a:r>
            <a:endParaRPr lang="sv-SE"/>
          </a:p>
        </p:txBody>
      </p:sp>
      <p:sp>
        <p:nvSpPr>
          <p:cNvPr id="6" name="Platshållare för bildnummer 5"/>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230709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0162693-D4A5-F446-8415-80897AF79BF1}" type="datetime1">
              <a:rPr lang="en-US" smtClean="0"/>
              <a:t>1/27/18</a:t>
            </a:fld>
            <a:endParaRPr lang="sv-SE"/>
          </a:p>
        </p:txBody>
      </p:sp>
      <p:sp>
        <p:nvSpPr>
          <p:cNvPr id="5" name="Platshållare för sidfot 4"/>
          <p:cNvSpPr>
            <a:spLocks noGrp="1"/>
          </p:cNvSpPr>
          <p:nvPr>
            <p:ph type="ftr" sz="quarter" idx="11"/>
          </p:nvPr>
        </p:nvSpPr>
        <p:spPr/>
        <p:txBody>
          <a:bodyPr/>
          <a:lstStyle/>
          <a:p>
            <a:r>
              <a:rPr lang="sv-SE" smtClean="0"/>
              <a:t>Copyright EUCAST - see www.eucast.org</a:t>
            </a:r>
            <a:endParaRPr lang="sv-SE"/>
          </a:p>
        </p:txBody>
      </p:sp>
      <p:sp>
        <p:nvSpPr>
          <p:cNvPr id="6" name="Platshållare för bildnummer 5"/>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298595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4639"/>
            <a:ext cx="27432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09600" y="274639"/>
            <a:ext cx="80264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51EAB88-C0EF-7249-8EC8-280C35ACAD50}" type="datetime1">
              <a:rPr lang="en-US" smtClean="0"/>
              <a:t>1/27/18</a:t>
            </a:fld>
            <a:endParaRPr lang="sv-SE"/>
          </a:p>
        </p:txBody>
      </p:sp>
      <p:sp>
        <p:nvSpPr>
          <p:cNvPr id="5" name="Platshållare för sidfot 4"/>
          <p:cNvSpPr>
            <a:spLocks noGrp="1"/>
          </p:cNvSpPr>
          <p:nvPr>
            <p:ph type="ftr" sz="quarter" idx="11"/>
          </p:nvPr>
        </p:nvSpPr>
        <p:spPr/>
        <p:txBody>
          <a:bodyPr/>
          <a:lstStyle/>
          <a:p>
            <a:r>
              <a:rPr lang="sv-SE" smtClean="0"/>
              <a:t>Copyright EUCAST - see www.eucast.org</a:t>
            </a:r>
            <a:endParaRPr lang="sv-SE"/>
          </a:p>
        </p:txBody>
      </p:sp>
      <p:sp>
        <p:nvSpPr>
          <p:cNvPr id="6" name="Platshållare för bildnummer 5"/>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262940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40CDFA5-1321-9D4E-BCDA-C4ED8CB1A1AF}" type="datetime1">
              <a:rPr lang="en-US" smtClean="0"/>
              <a:t>1/27/18</a:t>
            </a:fld>
            <a:endParaRPr lang="sv-SE"/>
          </a:p>
        </p:txBody>
      </p:sp>
      <p:sp>
        <p:nvSpPr>
          <p:cNvPr id="5" name="Platshållare för sidfot 4"/>
          <p:cNvSpPr>
            <a:spLocks noGrp="1"/>
          </p:cNvSpPr>
          <p:nvPr>
            <p:ph type="ftr" sz="quarter" idx="11"/>
          </p:nvPr>
        </p:nvSpPr>
        <p:spPr/>
        <p:txBody>
          <a:bodyPr/>
          <a:lstStyle/>
          <a:p>
            <a:r>
              <a:rPr lang="sv-SE" smtClean="0"/>
              <a:t>Copyright EUCAST - see www.eucast.org</a:t>
            </a:r>
            <a:endParaRPr lang="sv-SE"/>
          </a:p>
        </p:txBody>
      </p:sp>
      <p:sp>
        <p:nvSpPr>
          <p:cNvPr id="6" name="Platshållare för bildnummer 5"/>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4083110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ABFD7C82-5CBA-6A42-8D6C-E89F212B2619}" type="datetime1">
              <a:rPr lang="en-US" smtClean="0"/>
              <a:t>1/27/18</a:t>
            </a:fld>
            <a:endParaRPr lang="sv-SE"/>
          </a:p>
        </p:txBody>
      </p:sp>
      <p:sp>
        <p:nvSpPr>
          <p:cNvPr id="5" name="Platshållare för sidfot 4"/>
          <p:cNvSpPr>
            <a:spLocks noGrp="1"/>
          </p:cNvSpPr>
          <p:nvPr>
            <p:ph type="ftr" sz="quarter" idx="11"/>
          </p:nvPr>
        </p:nvSpPr>
        <p:spPr/>
        <p:txBody>
          <a:bodyPr/>
          <a:lstStyle/>
          <a:p>
            <a:r>
              <a:rPr lang="sv-SE" smtClean="0"/>
              <a:t>Copyright EUCAST - see www.eucast.org</a:t>
            </a:r>
            <a:endParaRPr lang="sv-SE"/>
          </a:p>
        </p:txBody>
      </p:sp>
      <p:sp>
        <p:nvSpPr>
          <p:cNvPr id="6" name="Platshållare för bildnummer 5"/>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341391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F5D168B-0ED3-EB40-8D60-79D78CFEF552}" type="datetime1">
              <a:rPr lang="en-US" smtClean="0"/>
              <a:t>1/27/18</a:t>
            </a:fld>
            <a:endParaRPr lang="sv-SE"/>
          </a:p>
        </p:txBody>
      </p:sp>
      <p:sp>
        <p:nvSpPr>
          <p:cNvPr id="6" name="Platshållare för sidfot 5"/>
          <p:cNvSpPr>
            <a:spLocks noGrp="1"/>
          </p:cNvSpPr>
          <p:nvPr>
            <p:ph type="ftr" sz="quarter" idx="11"/>
          </p:nvPr>
        </p:nvSpPr>
        <p:spPr/>
        <p:txBody>
          <a:bodyPr/>
          <a:lstStyle/>
          <a:p>
            <a:r>
              <a:rPr lang="sv-SE" smtClean="0"/>
              <a:t>Copyright EUCAST - see www.eucast.org</a:t>
            </a:r>
            <a:endParaRPr lang="sv-SE"/>
          </a:p>
        </p:txBody>
      </p:sp>
      <p:sp>
        <p:nvSpPr>
          <p:cNvPr id="7" name="Platshållare för bildnummer 6"/>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137826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C6DC10E1-3F01-4C48-962C-915B0C9665ED}" type="datetime1">
              <a:rPr lang="en-US" smtClean="0"/>
              <a:t>1/27/18</a:t>
            </a:fld>
            <a:endParaRPr lang="sv-SE"/>
          </a:p>
        </p:txBody>
      </p:sp>
      <p:sp>
        <p:nvSpPr>
          <p:cNvPr id="8" name="Platshållare för sidfot 7"/>
          <p:cNvSpPr>
            <a:spLocks noGrp="1"/>
          </p:cNvSpPr>
          <p:nvPr>
            <p:ph type="ftr" sz="quarter" idx="11"/>
          </p:nvPr>
        </p:nvSpPr>
        <p:spPr/>
        <p:txBody>
          <a:bodyPr/>
          <a:lstStyle/>
          <a:p>
            <a:r>
              <a:rPr lang="sv-SE" smtClean="0"/>
              <a:t>Copyright EUCAST - see www.eucast.org</a:t>
            </a:r>
            <a:endParaRPr lang="sv-SE"/>
          </a:p>
        </p:txBody>
      </p:sp>
      <p:sp>
        <p:nvSpPr>
          <p:cNvPr id="9" name="Platshållare för bildnummer 8"/>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245943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3CA75226-CEDB-9041-8D28-1C20FF60F629}" type="datetime1">
              <a:rPr lang="en-US" smtClean="0"/>
              <a:t>1/27/18</a:t>
            </a:fld>
            <a:endParaRPr lang="sv-SE"/>
          </a:p>
        </p:txBody>
      </p:sp>
      <p:sp>
        <p:nvSpPr>
          <p:cNvPr id="4" name="Platshållare för sidfot 3"/>
          <p:cNvSpPr>
            <a:spLocks noGrp="1"/>
          </p:cNvSpPr>
          <p:nvPr>
            <p:ph type="ftr" sz="quarter" idx="11"/>
          </p:nvPr>
        </p:nvSpPr>
        <p:spPr/>
        <p:txBody>
          <a:bodyPr/>
          <a:lstStyle/>
          <a:p>
            <a:r>
              <a:rPr lang="sv-SE" smtClean="0"/>
              <a:t>Copyright EUCAST - see www.eucast.org</a:t>
            </a:r>
            <a:endParaRPr lang="sv-SE"/>
          </a:p>
        </p:txBody>
      </p:sp>
      <p:sp>
        <p:nvSpPr>
          <p:cNvPr id="5" name="Platshållare för bildnummer 4"/>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160076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35D864D-A763-C145-8E5B-7B65696C26B4}" type="datetime1">
              <a:rPr lang="en-US" smtClean="0"/>
              <a:t>1/27/18</a:t>
            </a:fld>
            <a:endParaRPr lang="sv-SE"/>
          </a:p>
        </p:txBody>
      </p:sp>
      <p:sp>
        <p:nvSpPr>
          <p:cNvPr id="3" name="Platshållare för sidfot 2"/>
          <p:cNvSpPr>
            <a:spLocks noGrp="1"/>
          </p:cNvSpPr>
          <p:nvPr>
            <p:ph type="ftr" sz="quarter" idx="11"/>
          </p:nvPr>
        </p:nvSpPr>
        <p:spPr/>
        <p:txBody>
          <a:bodyPr/>
          <a:lstStyle/>
          <a:p>
            <a:r>
              <a:rPr lang="sv-SE" smtClean="0"/>
              <a:t>Copyright EUCAST - see www.eucast.org</a:t>
            </a:r>
            <a:endParaRPr lang="sv-SE"/>
          </a:p>
        </p:txBody>
      </p:sp>
      <p:sp>
        <p:nvSpPr>
          <p:cNvPr id="4" name="Platshållare för bildnummer 3"/>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308799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85B813F-55CC-F540-AA6D-EC151DD0F717}" type="datetime1">
              <a:rPr lang="en-US" smtClean="0"/>
              <a:t>1/27/18</a:t>
            </a:fld>
            <a:endParaRPr lang="sv-SE"/>
          </a:p>
        </p:txBody>
      </p:sp>
      <p:sp>
        <p:nvSpPr>
          <p:cNvPr id="6" name="Platshållare för sidfot 5"/>
          <p:cNvSpPr>
            <a:spLocks noGrp="1"/>
          </p:cNvSpPr>
          <p:nvPr>
            <p:ph type="ftr" sz="quarter" idx="11"/>
          </p:nvPr>
        </p:nvSpPr>
        <p:spPr/>
        <p:txBody>
          <a:bodyPr/>
          <a:lstStyle/>
          <a:p>
            <a:r>
              <a:rPr lang="sv-SE" smtClean="0"/>
              <a:t>Copyright EUCAST - see www.eucast.org</a:t>
            </a:r>
            <a:endParaRPr lang="sv-SE"/>
          </a:p>
        </p:txBody>
      </p:sp>
      <p:sp>
        <p:nvSpPr>
          <p:cNvPr id="7" name="Platshållare för bildnummer 6"/>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200028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02E3E048-ECB7-874B-B9D5-4FD36036EE35}" type="datetime1">
              <a:rPr lang="en-US" smtClean="0"/>
              <a:t>1/27/18</a:t>
            </a:fld>
            <a:endParaRPr lang="sv-SE"/>
          </a:p>
        </p:txBody>
      </p:sp>
      <p:sp>
        <p:nvSpPr>
          <p:cNvPr id="6" name="Platshållare för sidfot 5"/>
          <p:cNvSpPr>
            <a:spLocks noGrp="1"/>
          </p:cNvSpPr>
          <p:nvPr>
            <p:ph type="ftr" sz="quarter" idx="11"/>
          </p:nvPr>
        </p:nvSpPr>
        <p:spPr/>
        <p:txBody>
          <a:bodyPr/>
          <a:lstStyle/>
          <a:p>
            <a:r>
              <a:rPr lang="sv-SE" smtClean="0"/>
              <a:t>Copyright EUCAST - see www.eucast.org</a:t>
            </a:r>
            <a:endParaRPr lang="sv-SE"/>
          </a:p>
        </p:txBody>
      </p:sp>
      <p:sp>
        <p:nvSpPr>
          <p:cNvPr id="7" name="Platshållare för bildnummer 6"/>
          <p:cNvSpPr>
            <a:spLocks noGrp="1"/>
          </p:cNvSpPr>
          <p:nvPr>
            <p:ph type="sldNum" sz="quarter" idx="12"/>
          </p:nvPr>
        </p:nvSpPr>
        <p:spPr/>
        <p:txBody>
          <a:bodyPr/>
          <a:lstStyle/>
          <a:p>
            <a:fld id="{17C15B4E-7C22-4542-8BE0-1F47FF593093}" type="slidenum">
              <a:rPr lang="sv-SE" smtClean="0"/>
              <a:t>‹Nr.›</a:t>
            </a:fld>
            <a:endParaRPr lang="sv-SE"/>
          </a:p>
        </p:txBody>
      </p:sp>
    </p:spTree>
    <p:extLst>
      <p:ext uri="{BB962C8B-B14F-4D97-AF65-F5344CB8AC3E}">
        <p14:creationId xmlns:p14="http://schemas.microsoft.com/office/powerpoint/2010/main" val="21410667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AC47D-FF25-8444-838A-C15CBCF89569}" type="datetime1">
              <a:rPr lang="en-US" smtClean="0"/>
              <a:t>1/27/18</a:t>
            </a:fld>
            <a:endParaRPr lang="sv-SE"/>
          </a:p>
        </p:txBody>
      </p:sp>
      <p:sp>
        <p:nvSpPr>
          <p:cNvPr id="5" name="Platshållare för sidfo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Copyright EUCAST - see www.eucast.org</a:t>
            </a:r>
            <a:endParaRPr lang="sv-SE"/>
          </a:p>
        </p:txBody>
      </p:sp>
      <p:sp>
        <p:nvSpPr>
          <p:cNvPr id="6" name="Platshållare för bild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15B4E-7C22-4542-8BE0-1F47FF593093}" type="slidenum">
              <a:rPr lang="sv-SE" smtClean="0"/>
              <a:t>‹Nr.›</a:t>
            </a:fld>
            <a:endParaRPr lang="sv-SE"/>
          </a:p>
        </p:txBody>
      </p:sp>
    </p:spTree>
    <p:extLst>
      <p:ext uri="{BB962C8B-B14F-4D97-AF65-F5344CB8AC3E}">
        <p14:creationId xmlns:p14="http://schemas.microsoft.com/office/powerpoint/2010/main" val="3752314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7.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66000">
              <a:srgbClr val="000000"/>
            </a:gs>
          </a:gsLst>
          <a:path path="circle">
            <a:fillToRect l="100000" t="100000"/>
          </a:path>
        </a:gra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919536" y="836712"/>
            <a:ext cx="8370776" cy="2592288"/>
          </a:xfrm>
        </p:spPr>
        <p:txBody>
          <a:bodyPr>
            <a:noAutofit/>
          </a:bodyPr>
          <a:lstStyle/>
          <a:p>
            <a:r>
              <a:rPr lang="sv-SE" sz="3600" dirty="0">
                <a:solidFill>
                  <a:srgbClr val="FFFF00"/>
                </a:solidFill>
              </a:rPr>
              <a:t/>
            </a:r>
            <a:br>
              <a:rPr lang="sv-SE" sz="3600" dirty="0">
                <a:solidFill>
                  <a:srgbClr val="FFFF00"/>
                </a:solidFill>
              </a:rPr>
            </a:br>
            <a:r>
              <a:rPr lang="sv-SE" sz="3600" dirty="0">
                <a:solidFill>
                  <a:srgbClr val="FFFF00"/>
                </a:solidFill>
              </a:rPr>
              <a:t> </a:t>
            </a:r>
            <a:r>
              <a:rPr lang="en-US" sz="3600" dirty="0">
                <a:solidFill>
                  <a:srgbClr val="FFFF00"/>
                </a:solidFill>
              </a:rPr>
              <a:t>EUCAST </a:t>
            </a:r>
            <a:br>
              <a:rPr lang="en-US" sz="3600" dirty="0">
                <a:solidFill>
                  <a:srgbClr val="FFFF00"/>
                </a:solidFill>
              </a:rPr>
            </a:br>
            <a:r>
              <a:rPr lang="en-US" sz="3600" dirty="0">
                <a:solidFill>
                  <a:srgbClr val="FFFF00"/>
                </a:solidFill>
              </a:rPr>
              <a:t>The Development and Use of ECOFFs</a:t>
            </a:r>
            <a:br>
              <a:rPr lang="en-US" sz="3600" dirty="0">
                <a:solidFill>
                  <a:srgbClr val="FFFF00"/>
                </a:solidFill>
              </a:rPr>
            </a:br>
            <a:r>
              <a:rPr lang="en-US" sz="3600" dirty="0">
                <a:solidFill>
                  <a:srgbClr val="FFFF00"/>
                </a:solidFill>
              </a:rPr>
              <a:t>and the EUCAST International MIC distribution Database </a:t>
            </a:r>
            <a:br>
              <a:rPr lang="en-US" sz="3600" dirty="0">
                <a:solidFill>
                  <a:srgbClr val="FFFF00"/>
                </a:solidFill>
              </a:rPr>
            </a:br>
            <a:endParaRPr lang="sv-SE" sz="3600" dirty="0">
              <a:solidFill>
                <a:srgbClr val="FFFF00"/>
              </a:solidFill>
            </a:endParaRPr>
          </a:p>
        </p:txBody>
      </p:sp>
      <p:sp>
        <p:nvSpPr>
          <p:cNvPr id="3" name="Underrubrik 2"/>
          <p:cNvSpPr>
            <a:spLocks noGrp="1"/>
          </p:cNvSpPr>
          <p:nvPr>
            <p:ph type="subTitle" idx="1"/>
          </p:nvPr>
        </p:nvSpPr>
        <p:spPr>
          <a:xfrm>
            <a:off x="2567608" y="4077072"/>
            <a:ext cx="7200800" cy="1752600"/>
          </a:xfrm>
        </p:spPr>
        <p:txBody>
          <a:bodyPr>
            <a:normAutofit lnSpcReduction="10000"/>
          </a:bodyPr>
          <a:lstStyle/>
          <a:p>
            <a:r>
              <a:rPr lang="sv-SE" dirty="0" smtClean="0">
                <a:solidFill>
                  <a:schemeClr val="bg1">
                    <a:lumMod val="85000"/>
                  </a:schemeClr>
                </a:solidFill>
              </a:rPr>
              <a:t>Gunnar Kahlmeter, Professor, FESCMID</a:t>
            </a:r>
          </a:p>
          <a:p>
            <a:r>
              <a:rPr lang="sv-SE" sz="2400" dirty="0">
                <a:solidFill>
                  <a:schemeClr val="bg1">
                    <a:lumMod val="85000"/>
                  </a:schemeClr>
                </a:solidFill>
              </a:rPr>
              <a:t>EUCAST SC </a:t>
            </a:r>
            <a:r>
              <a:rPr lang="sv-SE" sz="2400" dirty="0" err="1">
                <a:solidFill>
                  <a:schemeClr val="bg1">
                    <a:lumMod val="85000"/>
                  </a:schemeClr>
                </a:solidFill>
              </a:rPr>
              <a:t>Technical</a:t>
            </a:r>
            <a:r>
              <a:rPr lang="sv-SE" sz="2400" dirty="0">
                <a:solidFill>
                  <a:schemeClr val="bg1">
                    <a:lumMod val="85000"/>
                  </a:schemeClr>
                </a:solidFill>
              </a:rPr>
              <a:t> Data </a:t>
            </a:r>
            <a:r>
              <a:rPr lang="sv-SE" sz="2400" dirty="0" err="1">
                <a:solidFill>
                  <a:schemeClr val="bg1">
                    <a:lumMod val="85000"/>
                  </a:schemeClr>
                </a:solidFill>
              </a:rPr>
              <a:t>Coordinator</a:t>
            </a:r>
            <a:endParaRPr lang="sv-SE" sz="2400" dirty="0">
              <a:solidFill>
                <a:schemeClr val="bg1">
                  <a:lumMod val="85000"/>
                </a:schemeClr>
              </a:solidFill>
            </a:endParaRPr>
          </a:p>
          <a:p>
            <a:r>
              <a:rPr lang="en-US" sz="2400" dirty="0">
                <a:solidFill>
                  <a:schemeClr val="bg1">
                    <a:lumMod val="85000"/>
                  </a:schemeClr>
                </a:solidFill>
              </a:rPr>
              <a:t> Chair of Subcommittee on MIC distributions and the setting of epidemiological cut-off (ECOFF) values. </a:t>
            </a:r>
            <a:endParaRPr lang="sv-SE" sz="2400" dirty="0">
              <a:solidFill>
                <a:schemeClr val="bg1">
                  <a:lumMod val="8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3" y="6001245"/>
            <a:ext cx="2264097" cy="496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3803339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EUCAST </a:t>
            </a:r>
            <a:r>
              <a:rPr lang="sv-SE" dirty="0" err="1" smtClean="0"/>
              <a:t>Subcommittee</a:t>
            </a:r>
            <a:r>
              <a:rPr lang="sv-SE" dirty="0" smtClean="0"/>
              <a:t> on MIC distributions and the </a:t>
            </a:r>
            <a:r>
              <a:rPr lang="sv-SE" dirty="0" err="1" smtClean="0"/>
              <a:t>setting</a:t>
            </a:r>
            <a:r>
              <a:rPr lang="sv-SE" dirty="0" smtClean="0"/>
              <a:t> </a:t>
            </a:r>
            <a:r>
              <a:rPr lang="sv-SE" dirty="0" err="1" smtClean="0"/>
              <a:t>of</a:t>
            </a:r>
            <a:r>
              <a:rPr lang="sv-SE" dirty="0" smtClean="0"/>
              <a:t> </a:t>
            </a:r>
            <a:r>
              <a:rPr lang="sv-SE" dirty="0" err="1" smtClean="0"/>
              <a:t>ECOFFs</a:t>
            </a:r>
            <a:r>
              <a:rPr lang="sv-SE" dirty="0" smtClean="0"/>
              <a:t> </a:t>
            </a:r>
            <a:endParaRPr lang="sv-SE" dirty="0"/>
          </a:p>
        </p:txBody>
      </p:sp>
      <p:sp>
        <p:nvSpPr>
          <p:cNvPr id="3" name="Platshållare för innehåll 2"/>
          <p:cNvSpPr>
            <a:spLocks noGrp="1"/>
          </p:cNvSpPr>
          <p:nvPr>
            <p:ph idx="1"/>
          </p:nvPr>
        </p:nvSpPr>
        <p:spPr>
          <a:xfrm>
            <a:off x="1981200" y="1600201"/>
            <a:ext cx="8507288" cy="4525963"/>
          </a:xfrm>
        </p:spPr>
        <p:txBody>
          <a:bodyPr>
            <a:normAutofit fontScale="92500" lnSpcReduction="10000"/>
          </a:bodyPr>
          <a:lstStyle/>
          <a:p>
            <a:r>
              <a:rPr lang="sv-SE" dirty="0" smtClean="0"/>
              <a:t>43 international </a:t>
            </a:r>
            <a:r>
              <a:rPr lang="sv-SE" dirty="0" err="1" smtClean="0"/>
              <a:t>colleagues</a:t>
            </a:r>
            <a:r>
              <a:rPr lang="sv-SE" dirty="0" smtClean="0"/>
              <a:t> </a:t>
            </a:r>
          </a:p>
          <a:p>
            <a:r>
              <a:rPr lang="sv-SE" dirty="0" smtClean="0"/>
              <a:t>Human and </a:t>
            </a:r>
            <a:r>
              <a:rPr lang="sv-SE" dirty="0" err="1" smtClean="0"/>
              <a:t>veterinary</a:t>
            </a:r>
            <a:r>
              <a:rPr lang="sv-SE" dirty="0" smtClean="0"/>
              <a:t> medicine</a:t>
            </a:r>
          </a:p>
          <a:p>
            <a:r>
              <a:rPr lang="sv-SE" dirty="0" smtClean="0"/>
              <a:t>Experts in </a:t>
            </a:r>
            <a:r>
              <a:rPr lang="sv-SE" dirty="0" err="1" smtClean="0"/>
              <a:t>phenotypic</a:t>
            </a:r>
            <a:r>
              <a:rPr lang="sv-SE" dirty="0" smtClean="0"/>
              <a:t> </a:t>
            </a:r>
            <a:r>
              <a:rPr lang="sv-SE" dirty="0" err="1" smtClean="0"/>
              <a:t>susceptibility</a:t>
            </a:r>
            <a:r>
              <a:rPr lang="sv-SE" dirty="0" smtClean="0"/>
              <a:t> </a:t>
            </a:r>
            <a:r>
              <a:rPr lang="sv-SE" dirty="0" err="1" smtClean="0"/>
              <a:t>testing</a:t>
            </a:r>
            <a:r>
              <a:rPr lang="sv-SE" dirty="0" smtClean="0"/>
              <a:t>, </a:t>
            </a:r>
            <a:r>
              <a:rPr lang="sv-SE" dirty="0" err="1" smtClean="0"/>
              <a:t>resistance</a:t>
            </a:r>
            <a:r>
              <a:rPr lang="sv-SE" dirty="0" smtClean="0"/>
              <a:t> </a:t>
            </a:r>
            <a:r>
              <a:rPr lang="sv-SE" dirty="0" err="1" smtClean="0"/>
              <a:t>mechanisms</a:t>
            </a:r>
            <a:r>
              <a:rPr lang="sv-SE" dirty="0" smtClean="0"/>
              <a:t> and WGS.</a:t>
            </a:r>
          </a:p>
          <a:p>
            <a:endParaRPr lang="sv-SE" dirty="0"/>
          </a:p>
          <a:p>
            <a:r>
              <a:rPr lang="sv-SE" dirty="0" err="1" smtClean="0"/>
              <a:t>Two</a:t>
            </a:r>
            <a:r>
              <a:rPr lang="sv-SE" dirty="0" smtClean="0"/>
              <a:t> </a:t>
            </a:r>
            <a:r>
              <a:rPr lang="sv-SE" dirty="0" err="1" smtClean="0"/>
              <a:t>internal</a:t>
            </a:r>
            <a:r>
              <a:rPr lang="sv-SE" dirty="0" smtClean="0"/>
              <a:t> </a:t>
            </a:r>
            <a:r>
              <a:rPr lang="sv-SE" dirty="0" err="1" smtClean="0"/>
              <a:t>consultations</a:t>
            </a:r>
            <a:r>
              <a:rPr lang="sv-SE" dirty="0" smtClean="0"/>
              <a:t>.</a:t>
            </a:r>
          </a:p>
          <a:p>
            <a:r>
              <a:rPr lang="sv-SE" dirty="0" err="1" smtClean="0"/>
              <a:t>One</a:t>
            </a:r>
            <a:r>
              <a:rPr lang="sv-SE" dirty="0" smtClean="0"/>
              <a:t> general (public) </a:t>
            </a:r>
            <a:r>
              <a:rPr lang="sv-SE" dirty="0" err="1" smtClean="0"/>
              <a:t>consultation</a:t>
            </a:r>
            <a:r>
              <a:rPr lang="sv-SE" dirty="0" smtClean="0"/>
              <a:t>.</a:t>
            </a:r>
          </a:p>
          <a:p>
            <a:r>
              <a:rPr lang="sv-SE" dirty="0" smtClean="0"/>
              <a:t>EUCAST SOP 10 on MIC distributions and the </a:t>
            </a:r>
            <a:r>
              <a:rPr lang="sv-SE" dirty="0" err="1" smtClean="0"/>
              <a:t>setting</a:t>
            </a:r>
            <a:r>
              <a:rPr lang="sv-SE" dirty="0" smtClean="0"/>
              <a:t> </a:t>
            </a:r>
            <a:r>
              <a:rPr lang="sv-SE" dirty="0" err="1" smtClean="0"/>
              <a:t>of</a:t>
            </a:r>
            <a:r>
              <a:rPr lang="sv-SE" dirty="0" smtClean="0"/>
              <a:t> </a:t>
            </a:r>
            <a:r>
              <a:rPr lang="sv-SE" dirty="0" err="1" smtClean="0"/>
              <a:t>ECOFFs</a:t>
            </a:r>
            <a:r>
              <a:rPr lang="sv-SE" dirty="0" smtClean="0"/>
              <a:t>.</a:t>
            </a:r>
          </a:p>
          <a:p>
            <a:endParaRPr lang="sv-SE" dirty="0"/>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500854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1524000" y="476673"/>
            <a:ext cx="9144000" cy="5441521"/>
          </a:xfrm>
          <a:prstGeom prst="rect">
            <a:avLst/>
          </a:prstGeom>
        </p:spPr>
      </p:pic>
      <p:sp>
        <p:nvSpPr>
          <p:cNvPr id="5" name="textruta 4"/>
          <p:cNvSpPr txBox="1"/>
          <p:nvPr/>
        </p:nvSpPr>
        <p:spPr>
          <a:xfrm>
            <a:off x="5568292" y="2966600"/>
            <a:ext cx="527709" cy="461665"/>
          </a:xfrm>
          <a:prstGeom prst="rect">
            <a:avLst/>
          </a:prstGeom>
          <a:noFill/>
        </p:spPr>
        <p:txBody>
          <a:bodyPr wrap="none" rtlCol="0">
            <a:spAutoFit/>
          </a:bodyPr>
          <a:lstStyle/>
          <a:p>
            <a:r>
              <a:rPr lang="sv-SE" sz="2400" b="1">
                <a:latin typeface="Arial" charset="0"/>
                <a:ea typeface="Arial" charset="0"/>
                <a:cs typeface="Arial" charset="0"/>
              </a:rPr>
              <a:t>10</a:t>
            </a:r>
          </a:p>
        </p:txBody>
      </p:sp>
      <p:sp>
        <p:nvSpPr>
          <p:cNvPr id="6" name="textruta 5"/>
          <p:cNvSpPr txBox="1"/>
          <p:nvPr/>
        </p:nvSpPr>
        <p:spPr>
          <a:xfrm>
            <a:off x="4641522" y="5952605"/>
            <a:ext cx="2894639" cy="369332"/>
          </a:xfrm>
          <a:prstGeom prst="rect">
            <a:avLst/>
          </a:prstGeom>
          <a:noFill/>
        </p:spPr>
        <p:txBody>
          <a:bodyPr wrap="none" rtlCol="0">
            <a:spAutoFit/>
          </a:bodyPr>
          <a:lstStyle/>
          <a:p>
            <a:r>
              <a:rPr lang="sv-SE" dirty="0" err="1"/>
              <a:t>Available</a:t>
            </a:r>
            <a:r>
              <a:rPr lang="sv-SE" dirty="0"/>
              <a:t> on </a:t>
            </a:r>
            <a:r>
              <a:rPr lang="sv-SE" dirty="0" err="1"/>
              <a:t>www.eucast.org</a:t>
            </a:r>
            <a:endParaRPr lang="sv-SE" dirty="0"/>
          </a:p>
        </p:txBody>
      </p:sp>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985328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68264"/>
            <a:ext cx="8229600" cy="840456"/>
          </a:xfrm>
        </p:spPr>
        <p:txBody>
          <a:bodyPr>
            <a:normAutofit/>
          </a:bodyPr>
          <a:lstStyle/>
          <a:p>
            <a:r>
              <a:rPr lang="sv-SE" dirty="0" smtClean="0"/>
              <a:t>The ECOFF is</a:t>
            </a:r>
            <a:r>
              <a:rPr lang="is-IS" dirty="0" smtClean="0"/>
              <a:t>…</a:t>
            </a:r>
            <a:endParaRPr lang="sv-SE" sz="3100" dirty="0"/>
          </a:p>
        </p:txBody>
      </p:sp>
      <p:sp>
        <p:nvSpPr>
          <p:cNvPr id="3" name="Platshållare för innehåll 2"/>
          <p:cNvSpPr>
            <a:spLocks noGrp="1"/>
          </p:cNvSpPr>
          <p:nvPr>
            <p:ph idx="1"/>
          </p:nvPr>
        </p:nvSpPr>
        <p:spPr>
          <a:xfrm>
            <a:off x="1199456" y="908719"/>
            <a:ext cx="10297144" cy="4824537"/>
          </a:xfrm>
          <a:ln>
            <a:solidFill>
              <a:srgbClr val="4F81BD"/>
            </a:solidFill>
          </a:ln>
        </p:spPr>
        <p:txBody>
          <a:bodyPr>
            <a:noAutofit/>
          </a:bodyPr>
          <a:lstStyle/>
          <a:p>
            <a:r>
              <a:rPr lang="is-IS" sz="2400" dirty="0" smtClean="0">
                <a:latin typeface="Arial"/>
                <a:ea typeface="Arial" charset="0"/>
                <a:cs typeface="Arial"/>
              </a:rPr>
              <a:t>…</a:t>
            </a:r>
            <a:r>
              <a:rPr lang="sv-SE" sz="2400" dirty="0" err="1" smtClean="0">
                <a:latin typeface="Arial"/>
                <a:ea typeface="Arial" charset="0"/>
                <a:cs typeface="Arial"/>
              </a:rPr>
              <a:t>determined</a:t>
            </a:r>
            <a:r>
              <a:rPr lang="sv-SE" sz="2400" dirty="0" smtClean="0">
                <a:latin typeface="Arial"/>
                <a:ea typeface="Arial" charset="0"/>
                <a:cs typeface="Arial"/>
              </a:rPr>
              <a:t> </a:t>
            </a:r>
            <a:r>
              <a:rPr lang="sv-SE" sz="2400" dirty="0">
                <a:latin typeface="Arial"/>
                <a:ea typeface="Arial" charset="0"/>
                <a:cs typeface="Arial"/>
              </a:rPr>
              <a:t>on </a:t>
            </a:r>
            <a:r>
              <a:rPr lang="sv-SE" sz="2400" dirty="0" err="1">
                <a:latin typeface="Arial"/>
                <a:ea typeface="Arial" charset="0"/>
                <a:cs typeface="Arial"/>
              </a:rPr>
              <a:t>phenotypic</a:t>
            </a:r>
            <a:r>
              <a:rPr lang="sv-SE" sz="2400" dirty="0">
                <a:latin typeface="Arial"/>
                <a:ea typeface="Arial" charset="0"/>
                <a:cs typeface="Arial"/>
              </a:rPr>
              <a:t> </a:t>
            </a:r>
            <a:r>
              <a:rPr lang="sv-SE" sz="2400" dirty="0" err="1">
                <a:latin typeface="Arial"/>
                <a:ea typeface="Arial" charset="0"/>
                <a:cs typeface="Arial"/>
              </a:rPr>
              <a:t>traits</a:t>
            </a:r>
            <a:r>
              <a:rPr lang="sv-SE" sz="2400" dirty="0">
                <a:latin typeface="Arial"/>
                <a:ea typeface="Arial" charset="0"/>
                <a:cs typeface="Arial"/>
              </a:rPr>
              <a:t> </a:t>
            </a:r>
            <a:r>
              <a:rPr lang="sv-SE" sz="2400" dirty="0" err="1" smtClean="0">
                <a:latin typeface="Arial"/>
                <a:ea typeface="Arial" charset="0"/>
                <a:cs typeface="Arial"/>
              </a:rPr>
              <a:t>only</a:t>
            </a:r>
            <a:r>
              <a:rPr lang="sv-SE" sz="2400" dirty="0" smtClean="0">
                <a:latin typeface="Arial"/>
                <a:ea typeface="Arial" charset="0"/>
                <a:cs typeface="Arial"/>
              </a:rPr>
              <a:t> (</a:t>
            </a:r>
            <a:r>
              <a:rPr lang="sv-SE" sz="2400" dirty="0" err="1" smtClean="0">
                <a:latin typeface="Arial"/>
                <a:ea typeface="Arial" charset="0"/>
                <a:cs typeface="Arial"/>
              </a:rPr>
              <a:t>but</a:t>
            </a:r>
            <a:r>
              <a:rPr lang="sv-SE" sz="2400" dirty="0" smtClean="0">
                <a:latin typeface="Arial"/>
                <a:ea typeface="Arial" charset="0"/>
                <a:cs typeface="Arial"/>
              </a:rPr>
              <a:t> in </a:t>
            </a:r>
            <a:r>
              <a:rPr lang="sv-SE" sz="2400" dirty="0" err="1" smtClean="0">
                <a:latin typeface="Arial"/>
                <a:ea typeface="Arial" charset="0"/>
                <a:cs typeface="Arial"/>
              </a:rPr>
              <a:t>several</a:t>
            </a:r>
            <a:r>
              <a:rPr lang="sv-SE" sz="2400" dirty="0" smtClean="0">
                <a:latin typeface="Arial"/>
                <a:ea typeface="Arial" charset="0"/>
                <a:cs typeface="Arial"/>
              </a:rPr>
              <a:t> </a:t>
            </a:r>
            <a:r>
              <a:rPr lang="sv-SE" sz="2400" dirty="0" err="1" smtClean="0">
                <a:latin typeface="Arial"/>
                <a:ea typeface="Arial" charset="0"/>
                <a:cs typeface="Arial"/>
              </a:rPr>
              <a:t>articles</a:t>
            </a:r>
            <a:r>
              <a:rPr lang="sv-SE" sz="2400" dirty="0" smtClean="0">
                <a:latin typeface="Arial"/>
                <a:ea typeface="Arial" charset="0"/>
                <a:cs typeface="Arial"/>
              </a:rPr>
              <a:t> </a:t>
            </a:r>
            <a:r>
              <a:rPr lang="sv-SE" sz="2400" dirty="0" smtClean="0">
                <a:latin typeface="Arial"/>
                <a:ea typeface="Arial" charset="0"/>
                <a:cs typeface="Arial"/>
              </a:rPr>
              <a:t>excellent </a:t>
            </a:r>
            <a:r>
              <a:rPr lang="sv-SE" sz="2400" dirty="0" err="1" smtClean="0">
                <a:latin typeface="Arial"/>
                <a:ea typeface="Arial" charset="0"/>
                <a:cs typeface="Arial"/>
              </a:rPr>
              <a:t>correlation</a:t>
            </a:r>
            <a:r>
              <a:rPr lang="sv-SE" sz="2400" dirty="0" smtClean="0">
                <a:latin typeface="Arial"/>
                <a:ea typeface="Arial" charset="0"/>
                <a:cs typeface="Arial"/>
              </a:rPr>
              <a:t> </a:t>
            </a:r>
            <a:r>
              <a:rPr lang="sv-SE" sz="2400" dirty="0" err="1" smtClean="0">
                <a:latin typeface="Arial"/>
                <a:ea typeface="Arial" charset="0"/>
                <a:cs typeface="Arial"/>
              </a:rPr>
              <a:t>between</a:t>
            </a:r>
            <a:r>
              <a:rPr lang="sv-SE" sz="2400" dirty="0" smtClean="0">
                <a:latin typeface="Arial"/>
                <a:ea typeface="Arial" charset="0"/>
                <a:cs typeface="Arial"/>
              </a:rPr>
              <a:t> ECOFF and WGS </a:t>
            </a:r>
            <a:r>
              <a:rPr lang="sv-SE" sz="2400" dirty="0" err="1" smtClean="0">
                <a:latin typeface="Arial"/>
                <a:ea typeface="Arial" charset="0"/>
                <a:cs typeface="Arial"/>
              </a:rPr>
              <a:t>assessments</a:t>
            </a:r>
            <a:r>
              <a:rPr lang="sv-SE" sz="2400" dirty="0" smtClean="0">
                <a:latin typeface="Arial"/>
                <a:ea typeface="Arial" charset="0"/>
                <a:cs typeface="Arial"/>
              </a:rPr>
              <a:t> </a:t>
            </a:r>
            <a:r>
              <a:rPr lang="sv-SE" sz="2400" dirty="0" err="1" smtClean="0">
                <a:latin typeface="Arial"/>
                <a:ea typeface="Arial" charset="0"/>
                <a:cs typeface="Arial"/>
              </a:rPr>
              <a:t>have</a:t>
            </a:r>
            <a:r>
              <a:rPr lang="sv-SE" sz="2400" dirty="0" smtClean="0">
                <a:latin typeface="Arial"/>
                <a:ea typeface="Arial" charset="0"/>
                <a:cs typeface="Arial"/>
              </a:rPr>
              <a:t> </a:t>
            </a:r>
            <a:r>
              <a:rPr lang="sv-SE" sz="2400" dirty="0" err="1" smtClean="0">
                <a:latin typeface="Arial"/>
                <a:ea typeface="Arial" charset="0"/>
                <a:cs typeface="Arial"/>
              </a:rPr>
              <a:t>been</a:t>
            </a:r>
            <a:r>
              <a:rPr lang="sv-SE" sz="2400" dirty="0" smtClean="0">
                <a:latin typeface="Arial"/>
                <a:ea typeface="Arial" charset="0"/>
                <a:cs typeface="Arial"/>
              </a:rPr>
              <a:t> </a:t>
            </a:r>
            <a:r>
              <a:rPr lang="sv-SE" sz="2400" dirty="0" err="1" smtClean="0">
                <a:latin typeface="Arial"/>
                <a:ea typeface="Arial" charset="0"/>
                <a:cs typeface="Arial"/>
              </a:rPr>
              <a:t>demonstrated</a:t>
            </a:r>
            <a:r>
              <a:rPr lang="sv-SE" sz="2400" dirty="0" smtClean="0">
                <a:latin typeface="Arial"/>
                <a:ea typeface="Arial" charset="0"/>
                <a:cs typeface="Arial"/>
              </a:rPr>
              <a:t>).</a:t>
            </a:r>
            <a:endParaRPr lang="sv-SE" sz="2400" dirty="0">
              <a:latin typeface="Arial"/>
              <a:ea typeface="Arial" charset="0"/>
              <a:cs typeface="Arial"/>
            </a:endParaRPr>
          </a:p>
          <a:p>
            <a:r>
              <a:rPr lang="is-IS" sz="2400" dirty="0" smtClean="0">
                <a:latin typeface="Arial"/>
                <a:ea typeface="Arial" charset="0"/>
                <a:cs typeface="Arial"/>
              </a:rPr>
              <a:t>…</a:t>
            </a:r>
            <a:r>
              <a:rPr lang="sv-SE" sz="2400" dirty="0" smtClean="0">
                <a:latin typeface="Arial"/>
                <a:ea typeface="Arial" charset="0"/>
                <a:cs typeface="Arial"/>
              </a:rPr>
              <a:t>for </a:t>
            </a:r>
            <a:r>
              <a:rPr lang="sv-SE" sz="2400" dirty="0">
                <a:latin typeface="Arial"/>
                <a:ea typeface="Arial" charset="0"/>
                <a:cs typeface="Arial"/>
              </a:rPr>
              <a:t>a given species and </a:t>
            </a:r>
            <a:r>
              <a:rPr lang="sv-SE" sz="2400" dirty="0" err="1">
                <a:latin typeface="Arial"/>
                <a:ea typeface="Arial" charset="0"/>
                <a:cs typeface="Arial"/>
              </a:rPr>
              <a:t>antimicrobial</a:t>
            </a:r>
            <a:r>
              <a:rPr lang="sv-SE" sz="2400" dirty="0">
                <a:latin typeface="Arial"/>
                <a:ea typeface="Arial" charset="0"/>
                <a:cs typeface="Arial"/>
              </a:rPr>
              <a:t> agent, </a:t>
            </a:r>
            <a:r>
              <a:rPr lang="sv-SE" sz="2400" dirty="0" smtClean="0">
                <a:latin typeface="Arial"/>
                <a:ea typeface="Arial" charset="0"/>
                <a:cs typeface="Arial"/>
              </a:rPr>
              <a:t>the </a:t>
            </a:r>
            <a:r>
              <a:rPr lang="sv-SE" sz="2400" dirty="0" err="1">
                <a:latin typeface="Arial"/>
                <a:ea typeface="Arial" charset="0"/>
                <a:cs typeface="Arial"/>
              </a:rPr>
              <a:t>highest</a:t>
            </a:r>
            <a:r>
              <a:rPr lang="sv-SE" sz="2400" dirty="0">
                <a:latin typeface="Arial"/>
                <a:ea typeface="Arial" charset="0"/>
                <a:cs typeface="Arial"/>
              </a:rPr>
              <a:t> MIC for organisms </a:t>
            </a:r>
            <a:r>
              <a:rPr lang="sv-SE" sz="2400" dirty="0" err="1">
                <a:latin typeface="Arial"/>
                <a:ea typeface="Arial" charset="0"/>
                <a:cs typeface="Arial"/>
              </a:rPr>
              <a:t>devoid</a:t>
            </a:r>
            <a:r>
              <a:rPr lang="sv-SE" sz="2400" dirty="0">
                <a:latin typeface="Arial"/>
                <a:ea typeface="Arial" charset="0"/>
                <a:cs typeface="Arial"/>
              </a:rPr>
              <a:t> </a:t>
            </a:r>
            <a:r>
              <a:rPr lang="sv-SE" sz="2400" dirty="0" err="1">
                <a:latin typeface="Arial"/>
                <a:ea typeface="Arial" charset="0"/>
                <a:cs typeface="Arial"/>
              </a:rPr>
              <a:t>of</a:t>
            </a:r>
            <a:r>
              <a:rPr lang="sv-SE" sz="2400" dirty="0">
                <a:latin typeface="Arial"/>
                <a:ea typeface="Arial" charset="0"/>
                <a:cs typeface="Arial"/>
              </a:rPr>
              <a:t> </a:t>
            </a:r>
            <a:r>
              <a:rPr lang="sv-SE" sz="2400" dirty="0" err="1">
                <a:latin typeface="Arial"/>
                <a:ea typeface="Arial" charset="0"/>
                <a:cs typeface="Arial"/>
              </a:rPr>
              <a:t>phenotypically</a:t>
            </a:r>
            <a:r>
              <a:rPr lang="sv-SE" sz="2400" dirty="0">
                <a:latin typeface="Arial"/>
                <a:ea typeface="Arial" charset="0"/>
                <a:cs typeface="Arial"/>
              </a:rPr>
              <a:t> </a:t>
            </a:r>
            <a:r>
              <a:rPr lang="sv-SE" sz="2400" dirty="0" err="1">
                <a:latin typeface="Arial"/>
                <a:ea typeface="Arial" charset="0"/>
                <a:cs typeface="Arial"/>
              </a:rPr>
              <a:t>detectable</a:t>
            </a:r>
            <a:r>
              <a:rPr lang="sv-SE" sz="2400" dirty="0">
                <a:latin typeface="Arial"/>
                <a:ea typeface="Arial" charset="0"/>
                <a:cs typeface="Arial"/>
              </a:rPr>
              <a:t> </a:t>
            </a:r>
            <a:r>
              <a:rPr lang="sv-SE" sz="2400" dirty="0" err="1">
                <a:latin typeface="Arial"/>
                <a:ea typeface="Arial" charset="0"/>
                <a:cs typeface="Arial"/>
              </a:rPr>
              <a:t>acquired</a:t>
            </a:r>
            <a:r>
              <a:rPr lang="sv-SE" sz="2400" dirty="0">
                <a:latin typeface="Arial"/>
                <a:ea typeface="Arial" charset="0"/>
                <a:cs typeface="Arial"/>
              </a:rPr>
              <a:t> </a:t>
            </a:r>
            <a:r>
              <a:rPr lang="sv-SE" sz="2400" dirty="0" err="1">
                <a:latin typeface="Arial"/>
                <a:ea typeface="Arial" charset="0"/>
                <a:cs typeface="Arial"/>
              </a:rPr>
              <a:t>resistance</a:t>
            </a:r>
            <a:r>
              <a:rPr lang="sv-SE" sz="2400" dirty="0">
                <a:latin typeface="Arial"/>
                <a:ea typeface="Arial" charset="0"/>
                <a:cs typeface="Arial"/>
              </a:rPr>
              <a:t> </a:t>
            </a:r>
            <a:r>
              <a:rPr lang="sv-SE" sz="2400" dirty="0" err="1">
                <a:latin typeface="Arial"/>
                <a:ea typeface="Arial" charset="0"/>
                <a:cs typeface="Arial"/>
              </a:rPr>
              <a:t>mechanisms</a:t>
            </a:r>
            <a:r>
              <a:rPr lang="sv-SE" sz="2400" dirty="0">
                <a:latin typeface="Arial"/>
                <a:ea typeface="Arial" charset="0"/>
                <a:cs typeface="Arial"/>
              </a:rPr>
              <a:t>.</a:t>
            </a:r>
          </a:p>
          <a:p>
            <a:r>
              <a:rPr lang="sv-SE" sz="2400" dirty="0" smtClean="0">
                <a:latin typeface="Arial"/>
                <a:cs typeface="Arial"/>
              </a:rPr>
              <a:t>...the </a:t>
            </a:r>
            <a:r>
              <a:rPr lang="sv-SE" sz="2400" dirty="0">
                <a:latin typeface="Arial"/>
                <a:cs typeface="Arial"/>
              </a:rPr>
              <a:t>same </a:t>
            </a:r>
            <a:r>
              <a:rPr lang="sv-SE" sz="2400" dirty="0" err="1">
                <a:latin typeface="Arial"/>
                <a:cs typeface="Arial"/>
              </a:rPr>
              <a:t>irrespective</a:t>
            </a:r>
            <a:r>
              <a:rPr lang="sv-SE" sz="2400" dirty="0">
                <a:latin typeface="Arial"/>
                <a:cs typeface="Arial"/>
              </a:rPr>
              <a:t> </a:t>
            </a:r>
            <a:r>
              <a:rPr lang="sv-SE" sz="2400" dirty="0" err="1">
                <a:latin typeface="Arial"/>
                <a:cs typeface="Arial"/>
              </a:rPr>
              <a:t>of</a:t>
            </a:r>
            <a:r>
              <a:rPr lang="sv-SE" sz="2400" dirty="0">
                <a:latin typeface="Arial"/>
                <a:cs typeface="Arial"/>
              </a:rPr>
              <a:t> </a:t>
            </a:r>
            <a:r>
              <a:rPr lang="sv-SE" sz="2400" dirty="0" err="1">
                <a:latin typeface="Arial"/>
                <a:cs typeface="Arial"/>
              </a:rPr>
              <a:t>when</a:t>
            </a:r>
            <a:r>
              <a:rPr lang="sv-SE" sz="2400" dirty="0">
                <a:latin typeface="Arial"/>
                <a:cs typeface="Arial"/>
              </a:rPr>
              <a:t>, </a:t>
            </a:r>
            <a:r>
              <a:rPr lang="sv-SE" sz="2400" dirty="0" err="1">
                <a:latin typeface="Arial"/>
                <a:cs typeface="Arial"/>
              </a:rPr>
              <a:t>where</a:t>
            </a:r>
            <a:r>
              <a:rPr lang="sv-SE" sz="2400" dirty="0">
                <a:latin typeface="Arial"/>
                <a:cs typeface="Arial"/>
              </a:rPr>
              <a:t> and from </a:t>
            </a:r>
            <a:r>
              <a:rPr lang="sv-SE" sz="2400" dirty="0" err="1">
                <a:latin typeface="Arial"/>
                <a:cs typeface="Arial"/>
              </a:rPr>
              <a:t>which</a:t>
            </a:r>
            <a:r>
              <a:rPr lang="sv-SE" sz="2400" dirty="0">
                <a:latin typeface="Arial"/>
                <a:cs typeface="Arial"/>
              </a:rPr>
              <a:t> animals the organisms </a:t>
            </a:r>
            <a:r>
              <a:rPr lang="sv-SE" sz="2400" dirty="0" err="1">
                <a:latin typeface="Arial"/>
                <a:cs typeface="Arial"/>
              </a:rPr>
              <a:t>are</a:t>
            </a:r>
            <a:r>
              <a:rPr lang="sv-SE" sz="2400" dirty="0">
                <a:latin typeface="Arial"/>
                <a:cs typeface="Arial"/>
              </a:rPr>
              <a:t> </a:t>
            </a:r>
            <a:r>
              <a:rPr lang="sv-SE" sz="2400" dirty="0" err="1">
                <a:latin typeface="Arial"/>
                <a:cs typeface="Arial"/>
              </a:rPr>
              <a:t>obtained</a:t>
            </a:r>
            <a:r>
              <a:rPr lang="sv-SE" sz="2400" dirty="0">
                <a:latin typeface="Arial"/>
                <a:cs typeface="Arial"/>
              </a:rPr>
              <a:t>.</a:t>
            </a:r>
          </a:p>
          <a:p>
            <a:r>
              <a:rPr lang="is-IS" sz="2400" dirty="0" smtClean="0">
                <a:latin typeface="Arial"/>
                <a:ea typeface="Arial" charset="0"/>
                <a:cs typeface="Arial"/>
              </a:rPr>
              <a:t>…</a:t>
            </a:r>
            <a:r>
              <a:rPr lang="sv-SE" sz="2400" dirty="0" err="1" smtClean="0">
                <a:latin typeface="Arial"/>
                <a:ea typeface="Arial" charset="0"/>
                <a:cs typeface="Arial"/>
              </a:rPr>
              <a:t>defined</a:t>
            </a:r>
            <a:r>
              <a:rPr lang="sv-SE" sz="2400" dirty="0" smtClean="0">
                <a:latin typeface="Arial"/>
                <a:ea typeface="Arial" charset="0"/>
                <a:cs typeface="Arial"/>
              </a:rPr>
              <a:t> </a:t>
            </a:r>
            <a:r>
              <a:rPr lang="sv-SE" sz="2400" dirty="0">
                <a:latin typeface="Arial"/>
                <a:ea typeface="Arial" charset="0"/>
                <a:cs typeface="Arial"/>
              </a:rPr>
              <a:t>by the agent </a:t>
            </a:r>
            <a:r>
              <a:rPr lang="sv-SE" sz="2400" dirty="0" err="1">
                <a:latin typeface="Arial"/>
                <a:ea typeface="Arial" charset="0"/>
                <a:cs typeface="Arial"/>
              </a:rPr>
              <a:t>without</a:t>
            </a:r>
            <a:r>
              <a:rPr lang="sv-SE" sz="2400" dirty="0">
                <a:latin typeface="Arial"/>
                <a:ea typeface="Arial" charset="0"/>
                <a:cs typeface="Arial"/>
              </a:rPr>
              <a:t> the </a:t>
            </a:r>
            <a:r>
              <a:rPr lang="sv-SE" sz="2400" dirty="0" smtClean="0">
                <a:latin typeface="Arial"/>
                <a:ea typeface="Arial" charset="0"/>
                <a:cs typeface="Arial"/>
              </a:rPr>
              <a:t>inhibitor for agents </a:t>
            </a:r>
            <a:r>
              <a:rPr lang="sv-SE" sz="2400" dirty="0" err="1" smtClean="0">
                <a:latin typeface="Arial"/>
                <a:ea typeface="Arial" charset="0"/>
                <a:cs typeface="Arial"/>
              </a:rPr>
              <a:t>which</a:t>
            </a:r>
            <a:r>
              <a:rPr lang="sv-SE" sz="2400" dirty="0" smtClean="0">
                <a:latin typeface="Arial"/>
                <a:ea typeface="Arial" charset="0"/>
                <a:cs typeface="Arial"/>
              </a:rPr>
              <a:t> </a:t>
            </a:r>
            <a:r>
              <a:rPr lang="sv-SE" sz="2400" dirty="0" err="1" smtClean="0">
                <a:latin typeface="Arial"/>
                <a:ea typeface="Arial" charset="0"/>
                <a:cs typeface="Arial"/>
              </a:rPr>
              <a:t>consist</a:t>
            </a:r>
            <a:r>
              <a:rPr lang="sv-SE" sz="2400" dirty="0" smtClean="0">
                <a:latin typeface="Arial"/>
                <a:ea typeface="Arial" charset="0"/>
                <a:cs typeface="Arial"/>
              </a:rPr>
              <a:t> </a:t>
            </a:r>
            <a:r>
              <a:rPr lang="sv-SE" sz="2400" dirty="0" err="1" smtClean="0">
                <a:latin typeface="Arial"/>
                <a:ea typeface="Arial" charset="0"/>
                <a:cs typeface="Arial"/>
              </a:rPr>
              <a:t>of</a:t>
            </a:r>
            <a:r>
              <a:rPr lang="sv-SE" sz="2400" dirty="0" smtClean="0">
                <a:latin typeface="Arial"/>
                <a:ea typeface="Arial" charset="0"/>
                <a:cs typeface="Arial"/>
              </a:rPr>
              <a:t> an </a:t>
            </a:r>
            <a:r>
              <a:rPr lang="sv-SE" sz="2400" dirty="0" err="1" smtClean="0">
                <a:latin typeface="Arial"/>
                <a:ea typeface="Arial" charset="0"/>
                <a:cs typeface="Arial"/>
              </a:rPr>
              <a:t>active</a:t>
            </a:r>
            <a:r>
              <a:rPr lang="sv-SE" sz="2400" dirty="0" smtClean="0">
                <a:latin typeface="Arial"/>
                <a:ea typeface="Arial" charset="0"/>
                <a:cs typeface="Arial"/>
              </a:rPr>
              <a:t> </a:t>
            </a:r>
            <a:r>
              <a:rPr lang="sv-SE" sz="2400" dirty="0" err="1" smtClean="0">
                <a:latin typeface="Arial"/>
                <a:ea typeface="Arial" charset="0"/>
                <a:cs typeface="Arial"/>
              </a:rPr>
              <a:t>drug</a:t>
            </a:r>
            <a:r>
              <a:rPr lang="sv-SE" sz="2400" dirty="0" smtClean="0">
                <a:latin typeface="Arial"/>
                <a:ea typeface="Arial" charset="0"/>
                <a:cs typeface="Arial"/>
              </a:rPr>
              <a:t> and an inhibitor. </a:t>
            </a:r>
          </a:p>
          <a:p>
            <a:r>
              <a:rPr lang="is-IS" sz="2400" dirty="0">
                <a:latin typeface="Arial"/>
                <a:cs typeface="Arial"/>
              </a:rPr>
              <a:t>…</a:t>
            </a:r>
            <a:r>
              <a:rPr lang="sv-SE" sz="2400" dirty="0">
                <a:latin typeface="Arial"/>
                <a:cs typeface="Arial"/>
              </a:rPr>
              <a:t>the </a:t>
            </a:r>
            <a:r>
              <a:rPr lang="sv-SE" sz="2400" dirty="0" err="1">
                <a:latin typeface="Arial"/>
                <a:cs typeface="Arial"/>
              </a:rPr>
              <a:t>lowest</a:t>
            </a:r>
            <a:r>
              <a:rPr lang="sv-SE" sz="2400" dirty="0">
                <a:latin typeface="Arial"/>
                <a:cs typeface="Arial"/>
              </a:rPr>
              <a:t> </a:t>
            </a:r>
            <a:r>
              <a:rPr lang="sv-SE" sz="2400" dirty="0" err="1">
                <a:latin typeface="Arial"/>
                <a:cs typeface="Arial"/>
              </a:rPr>
              <a:t>possible</a:t>
            </a:r>
            <a:r>
              <a:rPr lang="sv-SE" sz="2400" dirty="0">
                <a:latin typeface="Arial"/>
                <a:cs typeface="Arial"/>
              </a:rPr>
              <a:t> S-</a:t>
            </a:r>
            <a:r>
              <a:rPr lang="sv-SE" sz="2400" dirty="0" err="1">
                <a:latin typeface="Arial"/>
                <a:cs typeface="Arial"/>
              </a:rPr>
              <a:t>breakpoint</a:t>
            </a:r>
            <a:r>
              <a:rPr lang="sv-SE" sz="2400" dirty="0">
                <a:latin typeface="Arial"/>
                <a:cs typeface="Arial"/>
              </a:rPr>
              <a:t> in a species </a:t>
            </a:r>
            <a:r>
              <a:rPr lang="sv-SE" sz="2400" dirty="0" err="1">
                <a:latin typeface="Arial"/>
                <a:cs typeface="Arial"/>
              </a:rPr>
              <a:t>deemed</a:t>
            </a:r>
            <a:r>
              <a:rPr lang="sv-SE" sz="2400" dirty="0">
                <a:latin typeface="Arial"/>
                <a:cs typeface="Arial"/>
              </a:rPr>
              <a:t> </a:t>
            </a:r>
            <a:r>
              <a:rPr lang="sv-SE" sz="2400" dirty="0" err="1">
                <a:latin typeface="Arial"/>
                <a:cs typeface="Arial"/>
              </a:rPr>
              <a:t>susceptible</a:t>
            </a:r>
            <a:r>
              <a:rPr lang="sv-SE" sz="2400" dirty="0">
                <a:latin typeface="Arial"/>
                <a:cs typeface="Arial"/>
              </a:rPr>
              <a:t> (S) to the agent.</a:t>
            </a:r>
          </a:p>
          <a:p>
            <a:endParaRPr lang="sv-SE" sz="2400" dirty="0" smtClean="0">
              <a:latin typeface="Arial"/>
              <a:ea typeface="Arial" charset="0"/>
              <a:cs typeface="Arial"/>
            </a:endParaRPr>
          </a:p>
          <a:p>
            <a:pPr lvl="1"/>
            <a:endParaRPr lang="sv-SE" sz="2000" dirty="0">
              <a:latin typeface="Arial" charset="0"/>
              <a:ea typeface="Arial" charset="0"/>
              <a:cs typeface="Arial" charset="0"/>
            </a:endParaRPr>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3" y="5733257"/>
            <a:ext cx="2264097" cy="496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0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Underlying</a:t>
            </a:r>
            <a:r>
              <a:rPr lang="sv-SE" dirty="0" smtClean="0"/>
              <a:t> </a:t>
            </a:r>
            <a:r>
              <a:rPr lang="sv-SE" dirty="0" err="1" smtClean="0"/>
              <a:t>assumptions</a:t>
            </a:r>
            <a:endParaRPr lang="sv-SE" dirty="0"/>
          </a:p>
        </p:txBody>
      </p:sp>
      <p:sp>
        <p:nvSpPr>
          <p:cNvPr id="3" name="Platshållare för innehåll 2"/>
          <p:cNvSpPr>
            <a:spLocks noGrp="1"/>
          </p:cNvSpPr>
          <p:nvPr>
            <p:ph idx="1"/>
          </p:nvPr>
        </p:nvSpPr>
        <p:spPr>
          <a:xfrm>
            <a:off x="609600" y="1417639"/>
            <a:ext cx="10972800" cy="3667546"/>
          </a:xfrm>
          <a:ln>
            <a:solidFill>
              <a:schemeClr val="accent1"/>
            </a:solidFill>
          </a:ln>
        </p:spPr>
        <p:txBody>
          <a:bodyPr>
            <a:normAutofit/>
          </a:bodyPr>
          <a:lstStyle/>
          <a:p>
            <a:endParaRPr lang="sv-SE" sz="2800" dirty="0"/>
          </a:p>
          <a:p>
            <a:r>
              <a:rPr lang="sv-SE" sz="2800" dirty="0" smtClean="0"/>
              <a:t>MIC </a:t>
            </a:r>
            <a:r>
              <a:rPr lang="sv-SE" sz="2800" dirty="0" err="1"/>
              <a:t>measurement</a:t>
            </a:r>
            <a:r>
              <a:rPr lang="sv-SE" sz="2800" dirty="0"/>
              <a:t> has inherent </a:t>
            </a:r>
            <a:r>
              <a:rPr lang="sv-SE" sz="2800" dirty="0" err="1"/>
              <a:t>variability</a:t>
            </a:r>
            <a:r>
              <a:rPr lang="sv-SE" sz="2800" dirty="0"/>
              <a:t> </a:t>
            </a:r>
            <a:r>
              <a:rPr lang="sv-SE" sz="2800" dirty="0" err="1"/>
              <a:t>due</a:t>
            </a:r>
            <a:r>
              <a:rPr lang="sv-SE" sz="2800" dirty="0"/>
              <a:t> to </a:t>
            </a:r>
            <a:r>
              <a:rPr lang="sv-SE" sz="2800" dirty="0" err="1"/>
              <a:t>both</a:t>
            </a:r>
            <a:r>
              <a:rPr lang="sv-SE" sz="2800" dirty="0"/>
              <a:t> intra- and inter- </a:t>
            </a:r>
            <a:r>
              <a:rPr lang="sv-SE" sz="2800" dirty="0" err="1"/>
              <a:t>laboratory</a:t>
            </a:r>
            <a:r>
              <a:rPr lang="sv-SE" sz="2800" dirty="0"/>
              <a:t> variation </a:t>
            </a:r>
            <a:r>
              <a:rPr lang="sv-SE" sz="2800" dirty="0" err="1" smtClean="0"/>
              <a:t>which</a:t>
            </a:r>
            <a:r>
              <a:rPr lang="sv-SE" sz="2800" dirty="0" smtClean="0"/>
              <a:t> </a:t>
            </a:r>
            <a:r>
              <a:rPr lang="sv-SE" sz="2800" dirty="0" err="1" smtClean="0"/>
              <a:t>can</a:t>
            </a:r>
            <a:r>
              <a:rPr lang="sv-SE" sz="2800" dirty="0" smtClean="0"/>
              <a:t> </a:t>
            </a:r>
            <a:r>
              <a:rPr lang="sv-SE" sz="2800" dirty="0"/>
              <a:t>never be </a:t>
            </a:r>
            <a:r>
              <a:rPr lang="sv-SE" sz="2800" dirty="0" err="1" smtClean="0"/>
              <a:t>eliminated</a:t>
            </a:r>
            <a:r>
              <a:rPr lang="sv-SE" sz="2800" dirty="0" smtClean="0"/>
              <a:t>.</a:t>
            </a:r>
            <a:endParaRPr lang="sv-SE" sz="2800" dirty="0"/>
          </a:p>
          <a:p>
            <a:endParaRPr lang="sv-SE" sz="2800" dirty="0"/>
          </a:p>
          <a:p>
            <a:r>
              <a:rPr lang="sv-SE" sz="2800" dirty="0" smtClean="0"/>
              <a:t>In </a:t>
            </a:r>
            <a:r>
              <a:rPr lang="sv-SE" sz="2800" dirty="0"/>
              <a:t>a species, organisms </a:t>
            </a:r>
            <a:r>
              <a:rPr lang="sv-SE" sz="2800" dirty="0" err="1"/>
              <a:t>without</a:t>
            </a:r>
            <a:r>
              <a:rPr lang="sv-SE" sz="2800" dirty="0"/>
              <a:t> </a:t>
            </a:r>
            <a:r>
              <a:rPr lang="sv-SE" sz="2800" dirty="0" err="1"/>
              <a:t>phenotypically</a:t>
            </a:r>
            <a:r>
              <a:rPr lang="sv-SE" sz="2800" dirty="0"/>
              <a:t> </a:t>
            </a:r>
            <a:r>
              <a:rPr lang="sv-SE" sz="2800" dirty="0" err="1"/>
              <a:t>expressed</a:t>
            </a:r>
            <a:r>
              <a:rPr lang="sv-SE" sz="2800" dirty="0"/>
              <a:t> </a:t>
            </a:r>
            <a:r>
              <a:rPr lang="sv-SE" sz="2800" dirty="0" err="1"/>
              <a:t>resistance</a:t>
            </a:r>
            <a:r>
              <a:rPr lang="sv-SE" sz="2800" dirty="0"/>
              <a:t>, still </a:t>
            </a:r>
            <a:r>
              <a:rPr lang="sv-SE" sz="2800" dirty="0" err="1"/>
              <a:t>exhibit</a:t>
            </a:r>
            <a:r>
              <a:rPr lang="sv-SE" sz="2800" dirty="0"/>
              <a:t> </a:t>
            </a:r>
            <a:r>
              <a:rPr lang="sv-SE" sz="2800" b="1" dirty="0" err="1"/>
              <a:t>some</a:t>
            </a:r>
            <a:r>
              <a:rPr lang="sv-SE" sz="2800" b="1" dirty="0"/>
              <a:t> </a:t>
            </a:r>
            <a:r>
              <a:rPr lang="sv-SE" sz="2800" dirty="0" err="1"/>
              <a:t>biological</a:t>
            </a:r>
            <a:r>
              <a:rPr lang="sv-SE" sz="2800" dirty="0"/>
              <a:t> </a:t>
            </a:r>
            <a:r>
              <a:rPr lang="sv-SE" sz="2800" dirty="0" err="1" smtClean="0"/>
              <a:t>but</a:t>
            </a:r>
            <a:r>
              <a:rPr lang="sv-SE" sz="2800" dirty="0" smtClean="0"/>
              <a:t> </a:t>
            </a:r>
            <a:r>
              <a:rPr lang="sv-SE" sz="2800" dirty="0" smtClean="0"/>
              <a:t>the </a:t>
            </a:r>
            <a:r>
              <a:rPr lang="sv-SE" sz="2800" dirty="0" err="1" smtClean="0"/>
              <a:t>extent</a:t>
            </a:r>
            <a:r>
              <a:rPr lang="sv-SE" sz="2800" dirty="0" smtClean="0"/>
              <a:t> to </a:t>
            </a:r>
            <a:r>
              <a:rPr lang="sv-SE" sz="2800" dirty="0" err="1" smtClean="0"/>
              <a:t>which</a:t>
            </a:r>
            <a:r>
              <a:rPr lang="sv-SE" sz="2800" dirty="0" smtClean="0"/>
              <a:t> </a:t>
            </a:r>
            <a:r>
              <a:rPr lang="sv-SE" sz="2800" dirty="0" err="1" smtClean="0"/>
              <a:t>this</a:t>
            </a:r>
            <a:r>
              <a:rPr lang="sv-SE" sz="2800" dirty="0" smtClean="0"/>
              <a:t> is </a:t>
            </a:r>
            <a:r>
              <a:rPr lang="sv-SE" sz="2800" dirty="0" err="1" smtClean="0"/>
              <a:t>directly</a:t>
            </a:r>
            <a:r>
              <a:rPr lang="sv-SE" sz="2800" dirty="0" smtClean="0"/>
              <a:t> </a:t>
            </a:r>
            <a:r>
              <a:rPr lang="sv-SE" sz="2800" dirty="0" err="1" smtClean="0"/>
              <a:t>attributable</a:t>
            </a:r>
            <a:r>
              <a:rPr lang="sv-SE" sz="2800" dirty="0" smtClean="0"/>
              <a:t> to the antibiotic is not </a:t>
            </a:r>
            <a:r>
              <a:rPr lang="sv-SE" sz="2800" dirty="0" err="1" smtClean="0"/>
              <a:t>known</a:t>
            </a:r>
            <a:r>
              <a:rPr lang="sv-SE" sz="2800" dirty="0" smtClean="0"/>
              <a:t>. </a:t>
            </a:r>
            <a:endParaRPr lang="sv-SE" sz="2800" dirty="0"/>
          </a:p>
          <a:p>
            <a:endParaRPr lang="sv-SE" sz="2800" dirty="0"/>
          </a:p>
          <a:p>
            <a:endParaRPr lang="sv-SE" sz="2800" dirty="0"/>
          </a:p>
          <a:p>
            <a:endParaRPr lang="sv-SE" sz="2800" dirty="0"/>
          </a:p>
          <a:p>
            <a:endParaRPr lang="sv-SE" sz="2800" dirty="0"/>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445883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extLst/>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2054" name="Graph" r:id="rId4" imgW="5943600" imgH="4457880" progId="STATISTICA.Graph">
                  <p:embed/>
                </p:oleObj>
              </mc:Choice>
              <mc:Fallback>
                <p:oleObj name="Graph" r:id="rId4" imgW="5943600" imgH="4457880" progId="STATISTICA.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ruta 3"/>
          <p:cNvSpPr txBox="1"/>
          <p:nvPr/>
        </p:nvSpPr>
        <p:spPr>
          <a:xfrm>
            <a:off x="2714369" y="1268762"/>
            <a:ext cx="5447260" cy="307777"/>
          </a:xfrm>
          <a:prstGeom prst="rect">
            <a:avLst/>
          </a:prstGeom>
          <a:noFill/>
        </p:spPr>
        <p:txBody>
          <a:bodyPr wrap="none" rtlCol="0">
            <a:spAutoFit/>
          </a:bodyPr>
          <a:lstStyle/>
          <a:p>
            <a:r>
              <a:rPr lang="sv-SE" sz="1400" dirty="0" smtClean="0"/>
              <a:t>M Sundquist</a:t>
            </a:r>
            <a:r>
              <a:rPr lang="sv-SE" sz="1400" dirty="0"/>
              <a:t>, </a:t>
            </a:r>
            <a:r>
              <a:rPr lang="sv-SE" sz="1400" dirty="0" smtClean="0"/>
              <a:t>G Kahlmeter. </a:t>
            </a:r>
            <a:r>
              <a:rPr lang="sv-SE" sz="1400" dirty="0" err="1"/>
              <a:t>Factors</a:t>
            </a:r>
            <a:r>
              <a:rPr lang="sv-SE" sz="1400" dirty="0"/>
              <a:t> </a:t>
            </a:r>
            <a:r>
              <a:rPr lang="sv-SE" sz="1400" dirty="0" err="1"/>
              <a:t>influencing</a:t>
            </a:r>
            <a:r>
              <a:rPr lang="sv-SE" sz="1400" dirty="0"/>
              <a:t> </a:t>
            </a:r>
            <a:r>
              <a:rPr lang="sv-SE" sz="1400" dirty="0" err="1"/>
              <a:t>mecillinam</a:t>
            </a:r>
            <a:r>
              <a:rPr lang="sv-SE" sz="1400" dirty="0"/>
              <a:t> </a:t>
            </a:r>
            <a:r>
              <a:rPr lang="sv-SE" sz="1400" dirty="0" err="1"/>
              <a:t>susceptibility</a:t>
            </a:r>
            <a:r>
              <a:rPr lang="sv-SE" sz="1400" dirty="0"/>
              <a:t>. </a:t>
            </a:r>
            <a:endParaRPr lang="en-GB" sz="1400" dirty="0"/>
          </a:p>
        </p:txBody>
      </p:sp>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397773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JPE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19089"/>
            <a:ext cx="7848600" cy="627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33859" name="Group 3"/>
          <p:cNvGrpSpPr>
            <a:grpSpLocks/>
          </p:cNvGrpSpPr>
          <p:nvPr/>
        </p:nvGrpSpPr>
        <p:grpSpPr bwMode="auto">
          <a:xfrm>
            <a:off x="5387975" y="1556792"/>
            <a:ext cx="1149350" cy="4032797"/>
            <a:chOff x="2428" y="1044"/>
            <a:chExt cx="724" cy="2341"/>
          </a:xfrm>
        </p:grpSpPr>
        <p:sp>
          <p:nvSpPr>
            <p:cNvPr id="43012" name="Freeform 4"/>
            <p:cNvSpPr>
              <a:spLocks/>
            </p:cNvSpPr>
            <p:nvPr/>
          </p:nvSpPr>
          <p:spPr bwMode="auto">
            <a:xfrm flipH="1">
              <a:off x="2789" y="1044"/>
              <a:ext cx="363" cy="2341"/>
            </a:xfrm>
            <a:custGeom>
              <a:avLst/>
              <a:gdLst>
                <a:gd name="T0" fmla="*/ 0 w 771"/>
                <a:gd name="T1" fmla="*/ 21 h 2631"/>
                <a:gd name="T2" fmla="*/ 0 w 771"/>
                <a:gd name="T3" fmla="*/ 18 h 2631"/>
                <a:gd name="T4" fmla="*/ 0 w 771"/>
                <a:gd name="T5" fmla="*/ 6 h 2631"/>
                <a:gd name="T6" fmla="*/ 0 w 771"/>
                <a:gd name="T7" fmla="*/ 4 h 2631"/>
                <a:gd name="T8" fmla="*/ 0 w 771"/>
                <a:gd name="T9" fmla="*/ 0 h 2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2631">
                  <a:moveTo>
                    <a:pt x="0" y="2631"/>
                  </a:moveTo>
                  <a:cubicBezTo>
                    <a:pt x="34" y="2536"/>
                    <a:pt x="68" y="2442"/>
                    <a:pt x="136" y="2132"/>
                  </a:cubicBezTo>
                  <a:cubicBezTo>
                    <a:pt x="204" y="1822"/>
                    <a:pt x="332" y="1104"/>
                    <a:pt x="408" y="771"/>
                  </a:cubicBezTo>
                  <a:cubicBezTo>
                    <a:pt x="484" y="438"/>
                    <a:pt x="530" y="264"/>
                    <a:pt x="590" y="136"/>
                  </a:cubicBezTo>
                  <a:cubicBezTo>
                    <a:pt x="650" y="8"/>
                    <a:pt x="710" y="4"/>
                    <a:pt x="771"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43013" name="Freeform 5"/>
            <p:cNvSpPr>
              <a:spLocks/>
            </p:cNvSpPr>
            <p:nvPr/>
          </p:nvSpPr>
          <p:spPr bwMode="auto">
            <a:xfrm>
              <a:off x="2428" y="1044"/>
              <a:ext cx="363" cy="2341"/>
            </a:xfrm>
            <a:custGeom>
              <a:avLst/>
              <a:gdLst>
                <a:gd name="T0" fmla="*/ 0 w 771"/>
                <a:gd name="T1" fmla="*/ 21 h 2631"/>
                <a:gd name="T2" fmla="*/ 0 w 771"/>
                <a:gd name="T3" fmla="*/ 18 h 2631"/>
                <a:gd name="T4" fmla="*/ 0 w 771"/>
                <a:gd name="T5" fmla="*/ 6 h 2631"/>
                <a:gd name="T6" fmla="*/ 0 w 771"/>
                <a:gd name="T7" fmla="*/ 4 h 2631"/>
                <a:gd name="T8" fmla="*/ 0 w 771"/>
                <a:gd name="T9" fmla="*/ 0 h 2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1" h="2631">
                  <a:moveTo>
                    <a:pt x="0" y="2631"/>
                  </a:moveTo>
                  <a:cubicBezTo>
                    <a:pt x="34" y="2536"/>
                    <a:pt x="68" y="2442"/>
                    <a:pt x="136" y="2132"/>
                  </a:cubicBezTo>
                  <a:cubicBezTo>
                    <a:pt x="204" y="1822"/>
                    <a:pt x="332" y="1104"/>
                    <a:pt x="408" y="771"/>
                  </a:cubicBezTo>
                  <a:cubicBezTo>
                    <a:pt x="484" y="438"/>
                    <a:pt x="530" y="264"/>
                    <a:pt x="590" y="136"/>
                  </a:cubicBezTo>
                  <a:cubicBezTo>
                    <a:pt x="650" y="8"/>
                    <a:pt x="710" y="4"/>
                    <a:pt x="771" y="0"/>
                  </a:cubicBezTo>
                </a:path>
              </a:pathLst>
            </a:custGeom>
            <a:noFill/>
            <a:ln w="38100" cap="flat" cmpd="sng">
              <a:solidFill>
                <a:srgbClr val="0000FF"/>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GB"/>
            </a:p>
          </p:txBody>
        </p:sp>
      </p:grpSp>
      <p:sp>
        <p:nvSpPr>
          <p:cNvPr id="2" name="TextBox 1"/>
          <p:cNvSpPr txBox="1"/>
          <p:nvPr/>
        </p:nvSpPr>
        <p:spPr>
          <a:xfrm>
            <a:off x="6600056" y="1916832"/>
            <a:ext cx="2952328" cy="1477328"/>
          </a:xfrm>
          <a:prstGeom prst="rect">
            <a:avLst/>
          </a:prstGeom>
          <a:noFill/>
          <a:ln>
            <a:solidFill>
              <a:srgbClr val="4F81BD"/>
            </a:solidFill>
          </a:ln>
        </p:spPr>
        <p:txBody>
          <a:bodyPr wrap="square" rtlCol="0">
            <a:spAutoFit/>
          </a:bodyPr>
          <a:lstStyle/>
          <a:p>
            <a:r>
              <a:rPr lang="en-US" dirty="0"/>
              <a:t>Random day-to-day variation over time when 10 lab technicians perform </a:t>
            </a:r>
            <a:r>
              <a:rPr lang="en-US" dirty="0" smtClean="0"/>
              <a:t>regular </a:t>
            </a:r>
            <a:r>
              <a:rPr lang="en-US" dirty="0"/>
              <a:t>IQC on one and the same ATCC-strain.</a:t>
            </a:r>
          </a:p>
        </p:txBody>
      </p:sp>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3496476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260649"/>
            <a:ext cx="7924800" cy="6334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56040" y="2348880"/>
            <a:ext cx="3384376" cy="2308324"/>
          </a:xfrm>
          <a:prstGeom prst="rect">
            <a:avLst/>
          </a:prstGeom>
          <a:noFill/>
          <a:ln>
            <a:solidFill>
              <a:srgbClr val="4F81BD"/>
            </a:solidFill>
          </a:ln>
        </p:spPr>
        <p:txBody>
          <a:bodyPr wrap="square" rtlCol="0">
            <a:spAutoFit/>
          </a:bodyPr>
          <a:lstStyle/>
          <a:p>
            <a:r>
              <a:rPr lang="en-US" u="sng" dirty="0"/>
              <a:t>&gt;</a:t>
            </a:r>
            <a:r>
              <a:rPr lang="en-US" dirty="0"/>
              <a:t>11 lab technicians performing </a:t>
            </a:r>
            <a:r>
              <a:rPr lang="en-US" dirty="0" err="1"/>
              <a:t>cefoxitin</a:t>
            </a:r>
            <a:r>
              <a:rPr lang="en-US" dirty="0"/>
              <a:t> disk testing on 1364 clinical </a:t>
            </a:r>
            <a:r>
              <a:rPr lang="en-US" dirty="0" err="1"/>
              <a:t>mecA</a:t>
            </a:r>
            <a:r>
              <a:rPr lang="en-US" dirty="0"/>
              <a:t>-negative isolates of S. </a:t>
            </a:r>
            <a:r>
              <a:rPr lang="en-US" i="1" dirty="0" err="1"/>
              <a:t>aureus</a:t>
            </a:r>
            <a:r>
              <a:rPr lang="en-US" i="1" dirty="0"/>
              <a:t>.</a:t>
            </a:r>
          </a:p>
          <a:p>
            <a:r>
              <a:rPr lang="en-US" dirty="0"/>
              <a:t>The blue curve is transposed from the previous slide and shows the random day-to-day QC assay variation on one ATCC strain.</a:t>
            </a:r>
          </a:p>
        </p:txBody>
      </p:sp>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85627510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775" y="333378"/>
            <a:ext cx="7920038" cy="6335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2084718109"/>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9416" y="130622"/>
            <a:ext cx="10369152" cy="778098"/>
          </a:xfrm>
        </p:spPr>
        <p:txBody>
          <a:bodyPr>
            <a:noAutofit/>
          </a:bodyPr>
          <a:lstStyle/>
          <a:p>
            <a:r>
              <a:rPr lang="sv-SE" sz="3200" b="1" dirty="0" err="1" smtClean="0"/>
              <a:t>Sub</a:t>
            </a:r>
            <a:r>
              <a:rPr lang="sv-SE" sz="3200" b="1" dirty="0" err="1" smtClean="0"/>
              <a:t>committee</a:t>
            </a:r>
            <a:r>
              <a:rPr lang="sv-SE" sz="3200" b="1" dirty="0" smtClean="0"/>
              <a:t> </a:t>
            </a:r>
            <a:r>
              <a:rPr lang="sv-SE" sz="3200" b="1" dirty="0" err="1"/>
              <a:t>r</a:t>
            </a:r>
            <a:r>
              <a:rPr lang="sv-SE" sz="3200" b="1" dirty="0" err="1" smtClean="0"/>
              <a:t>ules</a:t>
            </a:r>
            <a:r>
              <a:rPr lang="sv-SE" sz="3200" b="1" dirty="0" smtClean="0"/>
              <a:t> </a:t>
            </a:r>
            <a:r>
              <a:rPr lang="sv-SE" sz="3200" b="1" dirty="0"/>
              <a:t>for </a:t>
            </a:r>
            <a:r>
              <a:rPr lang="sv-SE" sz="3200" b="1" dirty="0" err="1"/>
              <a:t>acceptance</a:t>
            </a:r>
            <a:r>
              <a:rPr lang="sv-SE" sz="3200" b="1" dirty="0"/>
              <a:t> </a:t>
            </a:r>
            <a:r>
              <a:rPr lang="sv-SE" sz="3200" b="1" dirty="0" err="1"/>
              <a:t>of</a:t>
            </a:r>
            <a:r>
              <a:rPr lang="sv-SE" sz="3200" b="1" dirty="0"/>
              <a:t> MIC distributions.</a:t>
            </a:r>
          </a:p>
        </p:txBody>
      </p:sp>
      <p:sp>
        <p:nvSpPr>
          <p:cNvPr id="3" name="Platshållare för innehåll 2"/>
          <p:cNvSpPr>
            <a:spLocks noGrp="1"/>
          </p:cNvSpPr>
          <p:nvPr>
            <p:ph idx="1"/>
          </p:nvPr>
        </p:nvSpPr>
        <p:spPr>
          <a:xfrm>
            <a:off x="1415480" y="908720"/>
            <a:ext cx="9217024" cy="5328592"/>
          </a:xfrm>
          <a:ln>
            <a:solidFill>
              <a:schemeClr val="tx2"/>
            </a:solidFill>
          </a:ln>
        </p:spPr>
        <p:txBody>
          <a:bodyPr>
            <a:noAutofit/>
          </a:bodyPr>
          <a:lstStyle/>
          <a:p>
            <a:r>
              <a:rPr lang="sv-SE" sz="2000" dirty="0"/>
              <a:t>The </a:t>
            </a:r>
            <a:r>
              <a:rPr lang="sv-SE" sz="2000" dirty="0" err="1"/>
              <a:t>aggregated</a:t>
            </a:r>
            <a:r>
              <a:rPr lang="sv-SE" sz="2000" dirty="0"/>
              <a:t> MIC distribution must </a:t>
            </a:r>
            <a:r>
              <a:rPr lang="sv-SE" sz="2000" dirty="0" err="1"/>
              <a:t>include</a:t>
            </a:r>
            <a:r>
              <a:rPr lang="sv-SE" sz="2000" dirty="0"/>
              <a:t> at </a:t>
            </a:r>
            <a:r>
              <a:rPr lang="sv-SE" sz="2000" dirty="0" err="1"/>
              <a:t>least</a:t>
            </a:r>
            <a:r>
              <a:rPr lang="sv-SE" sz="2000" dirty="0"/>
              <a:t> </a:t>
            </a:r>
            <a:r>
              <a:rPr lang="sv-SE" sz="2000" dirty="0" err="1"/>
              <a:t>five</a:t>
            </a:r>
            <a:r>
              <a:rPr lang="sv-SE" sz="2000" dirty="0"/>
              <a:t> valid MIC distributions, </a:t>
            </a:r>
            <a:r>
              <a:rPr lang="sv-SE" sz="2000" dirty="0" err="1"/>
              <a:t>each</a:t>
            </a:r>
            <a:r>
              <a:rPr lang="sv-SE" sz="2000" dirty="0"/>
              <a:t> </a:t>
            </a:r>
            <a:r>
              <a:rPr lang="sv-SE" sz="2000" dirty="0" err="1"/>
              <a:t>generated</a:t>
            </a:r>
            <a:r>
              <a:rPr lang="sv-SE" sz="2000" dirty="0"/>
              <a:t> in a </a:t>
            </a:r>
            <a:r>
              <a:rPr lang="sv-SE" sz="2000" dirty="0" err="1"/>
              <a:t>separate</a:t>
            </a:r>
            <a:r>
              <a:rPr lang="sv-SE" sz="2000" dirty="0"/>
              <a:t> </a:t>
            </a:r>
            <a:r>
              <a:rPr lang="sv-SE" sz="2000" dirty="0" err="1"/>
              <a:t>laboratory</a:t>
            </a:r>
            <a:r>
              <a:rPr lang="sv-SE" sz="2000" dirty="0"/>
              <a:t>. </a:t>
            </a:r>
            <a:r>
              <a:rPr lang="sv-SE" sz="2000" dirty="0" err="1"/>
              <a:t>This</a:t>
            </a:r>
            <a:r>
              <a:rPr lang="sv-SE" sz="2000" dirty="0"/>
              <a:t> is </a:t>
            </a:r>
            <a:r>
              <a:rPr lang="sv-SE" sz="2000" dirty="0" err="1"/>
              <a:t>essential</a:t>
            </a:r>
            <a:r>
              <a:rPr lang="sv-SE" sz="2000" dirty="0"/>
              <a:t> to </a:t>
            </a:r>
            <a:r>
              <a:rPr lang="sv-SE" sz="2000" dirty="0" err="1"/>
              <a:t>ensure</a:t>
            </a:r>
            <a:r>
              <a:rPr lang="sv-SE" sz="2000" dirty="0"/>
              <a:t> </a:t>
            </a:r>
            <a:r>
              <a:rPr lang="sv-SE" sz="2000" dirty="0" err="1"/>
              <a:t>that</a:t>
            </a:r>
            <a:r>
              <a:rPr lang="sv-SE" sz="2000" dirty="0"/>
              <a:t> </a:t>
            </a:r>
            <a:r>
              <a:rPr lang="sv-SE" sz="2000" dirty="0" err="1"/>
              <a:t>interlaboratory</a:t>
            </a:r>
            <a:r>
              <a:rPr lang="sv-SE" sz="2000" dirty="0"/>
              <a:t> variation is </a:t>
            </a:r>
            <a:r>
              <a:rPr lang="sv-SE" sz="2000" dirty="0" err="1"/>
              <a:t>factored</a:t>
            </a:r>
            <a:r>
              <a:rPr lang="sv-SE" sz="2000" dirty="0"/>
              <a:t> </a:t>
            </a:r>
            <a:r>
              <a:rPr lang="sv-SE" sz="2000" dirty="0" err="1"/>
              <a:t>into</a:t>
            </a:r>
            <a:r>
              <a:rPr lang="sv-SE" sz="2000" dirty="0"/>
              <a:t> the definition </a:t>
            </a:r>
            <a:r>
              <a:rPr lang="sv-SE" sz="2000" dirty="0" err="1"/>
              <a:t>of</a:t>
            </a:r>
            <a:r>
              <a:rPr lang="sv-SE" sz="2000" dirty="0"/>
              <a:t> the </a:t>
            </a:r>
            <a:r>
              <a:rPr lang="sv-SE" sz="2000" dirty="0" err="1"/>
              <a:t>reference</a:t>
            </a:r>
            <a:r>
              <a:rPr lang="sv-SE" sz="2000" dirty="0"/>
              <a:t> MIC distribution and for the </a:t>
            </a:r>
            <a:r>
              <a:rPr lang="sv-SE" sz="2000" dirty="0" err="1"/>
              <a:t>setting</a:t>
            </a:r>
            <a:r>
              <a:rPr lang="sv-SE" sz="2000" dirty="0"/>
              <a:t> </a:t>
            </a:r>
            <a:r>
              <a:rPr lang="sv-SE" sz="2000" dirty="0" err="1"/>
              <a:t>of</a:t>
            </a:r>
            <a:r>
              <a:rPr lang="sv-SE" sz="2000" dirty="0"/>
              <a:t> </a:t>
            </a:r>
            <a:r>
              <a:rPr lang="sv-SE" sz="2000" dirty="0" err="1"/>
              <a:t>ECCOFFs</a:t>
            </a:r>
            <a:r>
              <a:rPr lang="sv-SE" sz="2000" dirty="0"/>
              <a:t>.</a:t>
            </a:r>
          </a:p>
          <a:p>
            <a:endParaRPr lang="sv-SE" sz="1100" dirty="0"/>
          </a:p>
          <a:p>
            <a:r>
              <a:rPr lang="sv-SE" sz="2000" dirty="0"/>
              <a:t>The </a:t>
            </a:r>
            <a:r>
              <a:rPr lang="sv-SE" sz="2000" dirty="0" err="1"/>
              <a:t>aggregated</a:t>
            </a:r>
            <a:r>
              <a:rPr lang="sv-SE" sz="2000" dirty="0"/>
              <a:t> MIC distribution must </a:t>
            </a:r>
            <a:r>
              <a:rPr lang="sv-SE" sz="2000" dirty="0" err="1"/>
              <a:t>contain</a:t>
            </a:r>
            <a:r>
              <a:rPr lang="sv-SE" sz="2000" dirty="0"/>
              <a:t> at </a:t>
            </a:r>
            <a:r>
              <a:rPr lang="sv-SE" sz="2000" dirty="0" err="1"/>
              <a:t>least</a:t>
            </a:r>
            <a:r>
              <a:rPr lang="sv-SE" sz="2000" dirty="0"/>
              <a:t> 100 MIC </a:t>
            </a:r>
            <a:r>
              <a:rPr lang="sv-SE" sz="2000" dirty="0" err="1"/>
              <a:t>values</a:t>
            </a:r>
            <a:r>
              <a:rPr lang="sv-SE" sz="2000" dirty="0"/>
              <a:t> in the </a:t>
            </a:r>
            <a:r>
              <a:rPr lang="sv-SE" sz="2000" dirty="0" err="1"/>
              <a:t>putative</a:t>
            </a:r>
            <a:r>
              <a:rPr lang="sv-SE" sz="2000" dirty="0"/>
              <a:t> </a:t>
            </a:r>
            <a:r>
              <a:rPr lang="sv-SE" sz="2000" dirty="0" err="1"/>
              <a:t>wild-type</a:t>
            </a:r>
            <a:r>
              <a:rPr lang="sv-SE" sz="2000" dirty="0"/>
              <a:t> distribution. </a:t>
            </a:r>
            <a:r>
              <a:rPr lang="sv-SE" sz="2000" dirty="0" err="1"/>
              <a:t>Individual</a:t>
            </a:r>
            <a:r>
              <a:rPr lang="sv-SE" sz="2000" dirty="0"/>
              <a:t> distributions must </a:t>
            </a:r>
            <a:r>
              <a:rPr lang="sv-SE" sz="2000" dirty="0" err="1"/>
              <a:t>contain</a:t>
            </a:r>
            <a:r>
              <a:rPr lang="sv-SE" sz="2000" dirty="0"/>
              <a:t> at </a:t>
            </a:r>
            <a:r>
              <a:rPr lang="sv-SE" sz="2000" dirty="0" err="1"/>
              <a:t>least</a:t>
            </a:r>
            <a:r>
              <a:rPr lang="sv-SE" sz="2000" dirty="0"/>
              <a:t> 15 </a:t>
            </a:r>
            <a:r>
              <a:rPr lang="sv-SE" sz="2000" dirty="0" err="1"/>
              <a:t>values</a:t>
            </a:r>
            <a:r>
              <a:rPr lang="sv-SE" sz="2000" dirty="0"/>
              <a:t>.</a:t>
            </a:r>
          </a:p>
          <a:p>
            <a:endParaRPr lang="sv-SE" sz="1000" dirty="0"/>
          </a:p>
          <a:p>
            <a:r>
              <a:rPr lang="sv-SE" sz="2000" dirty="0"/>
              <a:t>The modes </a:t>
            </a:r>
            <a:r>
              <a:rPr lang="sv-SE" sz="2000" dirty="0" err="1"/>
              <a:t>of</a:t>
            </a:r>
            <a:r>
              <a:rPr lang="sv-SE" sz="2000" dirty="0"/>
              <a:t> the </a:t>
            </a:r>
            <a:r>
              <a:rPr lang="sv-SE" sz="2000" dirty="0" err="1"/>
              <a:t>individual</a:t>
            </a:r>
            <a:r>
              <a:rPr lang="sv-SE" sz="2000" dirty="0"/>
              <a:t> </a:t>
            </a:r>
            <a:r>
              <a:rPr lang="sv-SE" sz="2000" dirty="0" err="1"/>
              <a:t>wild-type</a:t>
            </a:r>
            <a:r>
              <a:rPr lang="sv-SE" sz="2000" dirty="0"/>
              <a:t> distributions in the </a:t>
            </a:r>
            <a:r>
              <a:rPr lang="sv-SE" sz="2000" dirty="0" err="1"/>
              <a:t>dataset</a:t>
            </a:r>
            <a:r>
              <a:rPr lang="sv-SE" sz="2000" dirty="0"/>
              <a:t> must be </a:t>
            </a:r>
            <a:r>
              <a:rPr lang="sv-SE" sz="2000" dirty="0" err="1"/>
              <a:t>equal</a:t>
            </a:r>
            <a:r>
              <a:rPr lang="sv-SE" sz="2000" dirty="0"/>
              <a:t> to or </a:t>
            </a:r>
            <a:r>
              <a:rPr lang="sv-SE" sz="2000" dirty="0" err="1"/>
              <a:t>within</a:t>
            </a:r>
            <a:r>
              <a:rPr lang="sv-SE" sz="2000" dirty="0"/>
              <a:t> </a:t>
            </a:r>
            <a:r>
              <a:rPr lang="sv-SE" sz="2000" dirty="0" err="1"/>
              <a:t>one</a:t>
            </a:r>
            <a:r>
              <a:rPr lang="sv-SE" sz="2000" dirty="0"/>
              <a:t> </a:t>
            </a:r>
            <a:r>
              <a:rPr lang="sv-SE" sz="2000" dirty="0" err="1"/>
              <a:t>two-fold</a:t>
            </a:r>
            <a:r>
              <a:rPr lang="sv-SE" sz="2000" dirty="0"/>
              <a:t> </a:t>
            </a:r>
            <a:r>
              <a:rPr lang="sv-SE" sz="2000" dirty="0" err="1"/>
              <a:t>dilution</a:t>
            </a:r>
            <a:r>
              <a:rPr lang="sv-SE" sz="2000" dirty="0"/>
              <a:t> </a:t>
            </a:r>
            <a:r>
              <a:rPr lang="sv-SE" sz="2000" dirty="0" err="1"/>
              <a:t>of</a:t>
            </a:r>
            <a:r>
              <a:rPr lang="sv-SE" sz="2000" dirty="0"/>
              <a:t> the </a:t>
            </a:r>
            <a:r>
              <a:rPr lang="sv-SE" sz="2000" dirty="0" err="1"/>
              <a:t>most</a:t>
            </a:r>
            <a:r>
              <a:rPr lang="sv-SE" sz="2000" dirty="0"/>
              <a:t> common mode </a:t>
            </a:r>
            <a:r>
              <a:rPr lang="sv-SE" sz="2000" dirty="0" err="1"/>
              <a:t>observed</a:t>
            </a:r>
            <a:r>
              <a:rPr lang="sv-SE" sz="2000" dirty="0"/>
              <a:t> in the </a:t>
            </a:r>
            <a:r>
              <a:rPr lang="sv-SE" sz="2000" dirty="0" err="1"/>
              <a:t>collection</a:t>
            </a:r>
            <a:r>
              <a:rPr lang="sv-SE" sz="2000" dirty="0"/>
              <a:t> </a:t>
            </a:r>
            <a:r>
              <a:rPr lang="sv-SE" sz="2000" dirty="0" err="1"/>
              <a:t>of</a:t>
            </a:r>
            <a:r>
              <a:rPr lang="sv-SE" sz="2000" dirty="0"/>
              <a:t> </a:t>
            </a:r>
            <a:r>
              <a:rPr lang="sv-SE" sz="2000"/>
              <a:t>valid </a:t>
            </a:r>
            <a:r>
              <a:rPr lang="sv-SE" sz="2000" smtClean="0"/>
              <a:t>distributions prior </a:t>
            </a:r>
            <a:r>
              <a:rPr lang="sv-SE" sz="2000" dirty="0"/>
              <a:t>to aggregation.</a:t>
            </a:r>
          </a:p>
          <a:p>
            <a:endParaRPr lang="sv-SE" sz="1000" dirty="0"/>
          </a:p>
          <a:p>
            <a:r>
              <a:rPr lang="sv-SE" sz="2000" dirty="0"/>
              <a:t>If a dominant distribution in the </a:t>
            </a:r>
            <a:r>
              <a:rPr lang="sv-SE" sz="2000" dirty="0" err="1"/>
              <a:t>dataset</a:t>
            </a:r>
            <a:r>
              <a:rPr lang="sv-SE" sz="2000" dirty="0"/>
              <a:t> </a:t>
            </a:r>
            <a:r>
              <a:rPr lang="sv-SE" sz="2000" dirty="0" err="1"/>
              <a:t>contributes</a:t>
            </a:r>
            <a:r>
              <a:rPr lang="sv-SE" sz="2000" dirty="0"/>
              <a:t> </a:t>
            </a:r>
            <a:r>
              <a:rPr lang="sv-SE" sz="2000" dirty="0" err="1"/>
              <a:t>more</a:t>
            </a:r>
            <a:r>
              <a:rPr lang="sv-SE" sz="2000" dirty="0"/>
              <a:t> </a:t>
            </a:r>
            <a:r>
              <a:rPr lang="sv-SE" sz="2000" dirty="0" err="1"/>
              <a:t>than</a:t>
            </a:r>
            <a:r>
              <a:rPr lang="sv-SE" sz="2000" dirty="0"/>
              <a:t> 50% </a:t>
            </a:r>
            <a:r>
              <a:rPr lang="sv-SE" sz="2000" dirty="0" err="1"/>
              <a:t>of</a:t>
            </a:r>
            <a:r>
              <a:rPr lang="sv-SE" sz="2000" dirty="0"/>
              <a:t> the MIC </a:t>
            </a:r>
            <a:r>
              <a:rPr lang="sv-SE" sz="2000" dirty="0" err="1"/>
              <a:t>values</a:t>
            </a:r>
            <a:r>
              <a:rPr lang="sv-SE" sz="2000" dirty="0"/>
              <a:t>, it </a:t>
            </a:r>
            <a:r>
              <a:rPr lang="sv-SE" sz="2000" dirty="0" err="1"/>
              <a:t>may</a:t>
            </a:r>
            <a:r>
              <a:rPr lang="sv-SE" sz="2000" dirty="0"/>
              <a:t> be </a:t>
            </a:r>
            <a:r>
              <a:rPr lang="sv-SE" sz="2000" dirty="0" err="1"/>
              <a:t>necessary</a:t>
            </a:r>
            <a:r>
              <a:rPr lang="sv-SE" sz="2000" dirty="0"/>
              <a:t> to </a:t>
            </a:r>
            <a:r>
              <a:rPr lang="sv-SE" sz="2000" dirty="0" err="1"/>
              <a:t>acquire</a:t>
            </a:r>
            <a:r>
              <a:rPr lang="sv-SE" sz="2000" dirty="0"/>
              <a:t> </a:t>
            </a:r>
            <a:r>
              <a:rPr lang="sv-SE" sz="2000" dirty="0" err="1"/>
              <a:t>additional</a:t>
            </a:r>
            <a:r>
              <a:rPr lang="sv-SE" sz="2000" dirty="0"/>
              <a:t> distributions prior to </a:t>
            </a:r>
            <a:r>
              <a:rPr lang="sv-SE" sz="2000" dirty="0" err="1"/>
              <a:t>setting</a:t>
            </a:r>
            <a:r>
              <a:rPr lang="sv-SE" sz="2000" dirty="0"/>
              <a:t> the ECOFF. </a:t>
            </a:r>
            <a:br>
              <a:rPr lang="sv-SE" sz="2000" dirty="0"/>
            </a:br>
            <a:r>
              <a:rPr lang="sv-SE" sz="2000" dirty="0" err="1"/>
              <a:t>This</a:t>
            </a:r>
            <a:r>
              <a:rPr lang="sv-SE" sz="2000" dirty="0"/>
              <a:t> </a:t>
            </a:r>
            <a:r>
              <a:rPr lang="sv-SE" sz="2000" dirty="0" err="1"/>
              <a:t>will</a:t>
            </a:r>
            <a:r>
              <a:rPr lang="sv-SE" sz="2000" dirty="0"/>
              <a:t> be the </a:t>
            </a:r>
            <a:r>
              <a:rPr lang="sv-SE" sz="2000" dirty="0" err="1"/>
              <a:t>case</a:t>
            </a:r>
            <a:r>
              <a:rPr lang="sv-SE" sz="2000" dirty="0"/>
              <a:t> </a:t>
            </a:r>
            <a:r>
              <a:rPr lang="sv-SE" sz="2000" dirty="0" err="1"/>
              <a:t>if</a:t>
            </a:r>
            <a:r>
              <a:rPr lang="sv-SE" sz="2000" dirty="0"/>
              <a:t> the mode </a:t>
            </a:r>
            <a:r>
              <a:rPr lang="sv-SE" sz="2000" dirty="0" err="1"/>
              <a:t>of</a:t>
            </a:r>
            <a:r>
              <a:rPr lang="sv-SE" sz="2000" dirty="0"/>
              <a:t> </a:t>
            </a:r>
            <a:r>
              <a:rPr lang="sv-SE" sz="2000" dirty="0" err="1"/>
              <a:t>putative</a:t>
            </a:r>
            <a:r>
              <a:rPr lang="sv-SE" sz="2000" dirty="0"/>
              <a:t> </a:t>
            </a:r>
            <a:r>
              <a:rPr lang="sv-SE" sz="2000" dirty="0" err="1"/>
              <a:t>wild-type</a:t>
            </a:r>
            <a:r>
              <a:rPr lang="sv-SE" sz="2000" dirty="0"/>
              <a:t> distribution </a:t>
            </a:r>
            <a:r>
              <a:rPr lang="sv-SE" sz="2000" dirty="0" err="1"/>
              <a:t>after</a:t>
            </a:r>
            <a:r>
              <a:rPr lang="sv-SE" sz="2000" dirty="0"/>
              <a:t> aggregation is different </a:t>
            </a:r>
            <a:r>
              <a:rPr lang="sv-SE" sz="2000" dirty="0" err="1"/>
              <a:t>when</a:t>
            </a:r>
            <a:r>
              <a:rPr lang="sv-SE" sz="2000" dirty="0"/>
              <a:t> the dominant distribution is </a:t>
            </a:r>
            <a:r>
              <a:rPr lang="sv-SE" sz="2000" dirty="0" err="1"/>
              <a:t>excluded</a:t>
            </a:r>
            <a:r>
              <a:rPr lang="sv-SE" sz="2000" dirty="0"/>
              <a:t>.</a:t>
            </a:r>
          </a:p>
          <a:p>
            <a:endParaRPr lang="sv-SE" sz="1800" dirty="0"/>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95202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03514" y="96298"/>
          <a:ext cx="4176461" cy="7055321"/>
        </p:xfrm>
        <a:graphic>
          <a:graphicData uri="http://schemas.openxmlformats.org/drawingml/2006/table">
            <a:tbl>
              <a:tblPr>
                <a:tableStyleId>{2D5ABB26-0587-4C30-8999-92F81FD0307C}</a:tableStyleId>
              </a:tblPr>
              <a:tblGrid>
                <a:gridCol w="299474"/>
                <a:gridCol w="299474"/>
                <a:gridCol w="299474"/>
                <a:gridCol w="299474"/>
                <a:gridCol w="299474"/>
                <a:gridCol w="299474"/>
                <a:gridCol w="250911"/>
                <a:gridCol w="250911"/>
                <a:gridCol w="202349"/>
                <a:gridCol w="202349"/>
                <a:gridCol w="153784"/>
                <a:gridCol w="153784"/>
                <a:gridCol w="153784"/>
                <a:gridCol w="202349"/>
                <a:gridCol w="202349"/>
                <a:gridCol w="202349"/>
                <a:gridCol w="202349"/>
                <a:gridCol w="202349"/>
              </a:tblGrid>
              <a:tr h="105625">
                <a:tc>
                  <a:txBody>
                    <a:bodyPr/>
                    <a:lstStyle/>
                    <a:p>
                      <a:pPr algn="ctr" fontAlgn="b"/>
                      <a:r>
                        <a:rPr lang="en-US" sz="700" u="none" strike="noStrike" dirty="0">
                          <a:effectLst/>
                        </a:rPr>
                        <a:t>0,002</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dirty="0">
                          <a:effectLst/>
                        </a:rPr>
                        <a:t>0,004</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a:effectLst/>
                        </a:rPr>
                        <a:t>0,008</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a:effectLst/>
                        </a:rPr>
                        <a:t>0,016</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a:effectLst/>
                        </a:rPr>
                        <a:t>0,032</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a:effectLst/>
                        </a:rPr>
                        <a:t>0,064</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dirty="0">
                          <a:effectLst/>
                        </a:rPr>
                        <a:t>0,12</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a:effectLst/>
                        </a:rPr>
                        <a:t>0,25</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a:effectLst/>
                        </a:rPr>
                        <a:t>0,5</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dirty="0">
                          <a:effectLst/>
                        </a:rPr>
                        <a:t>1</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a:effectLst/>
                        </a:rPr>
                        <a:t>2</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a:effectLst/>
                        </a:rPr>
                        <a:t>4</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a:effectLst/>
                        </a:rPr>
                        <a:t>8</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dirty="0">
                          <a:effectLst/>
                        </a:rPr>
                        <a:t>126</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dirty="0">
                          <a:effectLst/>
                        </a:rPr>
                        <a:t>32</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a:effectLst/>
                        </a:rPr>
                        <a:t>64</a:t>
                      </a:r>
                      <a:endParaRPr lang="en-US" sz="700" b="1" i="0" u="none" strike="noStrike">
                        <a:solidFill>
                          <a:srgbClr val="000000"/>
                        </a:solidFill>
                        <a:effectLst/>
                        <a:latin typeface="Calibri"/>
                      </a:endParaRPr>
                    </a:p>
                  </a:txBody>
                  <a:tcPr marL="3019" marR="3019" marT="4025" marB="0" anchor="ctr"/>
                </a:tc>
                <a:tc>
                  <a:txBody>
                    <a:bodyPr/>
                    <a:lstStyle/>
                    <a:p>
                      <a:pPr algn="ctr" fontAlgn="b"/>
                      <a:r>
                        <a:rPr lang="en-US" sz="700" u="none" strike="noStrike" dirty="0">
                          <a:effectLst/>
                        </a:rPr>
                        <a:t>128</a:t>
                      </a:r>
                      <a:endParaRPr lang="en-US" sz="700" b="1" i="0" u="none" strike="noStrike" dirty="0">
                        <a:solidFill>
                          <a:srgbClr val="000000"/>
                        </a:solidFill>
                        <a:effectLst/>
                        <a:latin typeface="Calibri"/>
                      </a:endParaRPr>
                    </a:p>
                  </a:txBody>
                  <a:tcPr marL="3019" marR="3019" marT="4025" marB="0" anchor="ctr"/>
                </a:tc>
                <a:tc>
                  <a:txBody>
                    <a:bodyPr/>
                    <a:lstStyle/>
                    <a:p>
                      <a:pPr algn="ctr" fontAlgn="b"/>
                      <a:r>
                        <a:rPr lang="en-US" sz="700" u="none" strike="noStrike" dirty="0">
                          <a:effectLst/>
                        </a:rPr>
                        <a:t>256</a:t>
                      </a:r>
                      <a:endParaRPr lang="en-US" sz="700" b="1" i="0" u="none" strike="noStrike" dirty="0">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1671</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205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16</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10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12</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1666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185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88</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135</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37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116</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149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181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301</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150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159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263</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188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313</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294</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311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292</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593</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39</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135</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38</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4</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2</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3</a:t>
                      </a:r>
                      <a:endParaRPr lang="en-US" sz="600" b="0" i="0" u="none" strike="noStrike" dirty="0">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558</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dirty="0">
                          <a:effectLst/>
                        </a:rPr>
                        <a:t>251</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42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408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390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2</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514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18</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9</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17</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11</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4</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13</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14</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62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205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816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302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76</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39</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14</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97</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23</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r>
              <a:tr h="91401">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58</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1</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2</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a:effectLst/>
                        </a:rPr>
                        <a:t>0</a:t>
                      </a:r>
                      <a:endParaRPr lang="en-US" sz="600" b="0" i="0" u="none" strike="noStrike">
                        <a:solidFill>
                          <a:srgbClr val="000000"/>
                        </a:solidFill>
                        <a:effectLst/>
                        <a:latin typeface="Calibri"/>
                      </a:endParaRPr>
                    </a:p>
                  </a:txBody>
                  <a:tcPr marL="3019" marR="3019" marT="4025" marB="0" anchor="ctr"/>
                </a:tc>
                <a:tc>
                  <a:txBody>
                    <a:bodyPr/>
                    <a:lstStyle/>
                    <a:p>
                      <a:pPr algn="ctr" fontAlgn="b"/>
                      <a:r>
                        <a:rPr lang="en-US" sz="600" u="none" strike="noStrike" dirty="0">
                          <a:effectLst/>
                        </a:rPr>
                        <a:t>0</a:t>
                      </a:r>
                      <a:endParaRPr lang="en-US" sz="600" b="0" i="0" u="none" strike="noStrike" dirty="0">
                        <a:solidFill>
                          <a:srgbClr val="000000"/>
                        </a:solidFill>
                        <a:effectLst/>
                        <a:latin typeface="Calibri"/>
                      </a:endParaRPr>
                    </a:p>
                  </a:txBody>
                  <a:tcPr marL="3019" marR="3019" marT="4025" marB="0" anchor="ctr"/>
                </a:tc>
              </a:tr>
            </a:tbl>
          </a:graphicData>
        </a:graphic>
      </p:graphicFrame>
      <p:sp>
        <p:nvSpPr>
          <p:cNvPr id="4" name="Title 1"/>
          <p:cNvSpPr txBox="1">
            <a:spLocks/>
          </p:cNvSpPr>
          <p:nvPr/>
        </p:nvSpPr>
        <p:spPr>
          <a:xfrm>
            <a:off x="6096000" y="164636"/>
            <a:ext cx="5328592" cy="3624403"/>
          </a:xfrm>
          <a:prstGeom prst="rect">
            <a:avLst/>
          </a:prstGeom>
          <a:ln>
            <a:solidFill>
              <a:schemeClr val="tx2"/>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t>Why some MIC distributions are not accepted?</a:t>
            </a:r>
          </a:p>
          <a:p>
            <a:endParaRPr lang="en-US" sz="2400" b="1" dirty="0"/>
          </a:p>
          <a:p>
            <a:r>
              <a:rPr lang="en-US" sz="2400" b="1" dirty="0"/>
              <a:t>This table consists of </a:t>
            </a:r>
          </a:p>
          <a:p>
            <a:r>
              <a:rPr lang="en-US" sz="2400" b="1" dirty="0"/>
              <a:t>72 </a:t>
            </a:r>
            <a:r>
              <a:rPr lang="en-US" sz="2400" b="1" dirty="0" smtClean="0"/>
              <a:t>MIC distributions for cefotaxime on </a:t>
            </a:r>
            <a:r>
              <a:rPr lang="en-US" sz="2400" b="1" i="1" dirty="0" smtClean="0"/>
              <a:t>E. coli</a:t>
            </a:r>
            <a:r>
              <a:rPr lang="en-US" sz="2400" b="1" dirty="0" smtClean="0"/>
              <a:t>.</a:t>
            </a:r>
          </a:p>
          <a:p>
            <a:endParaRPr lang="en-US" sz="2400" b="1" dirty="0"/>
          </a:p>
          <a:p>
            <a:r>
              <a:rPr lang="en-US" sz="2400" b="1" dirty="0"/>
              <a:t>41 </a:t>
            </a:r>
            <a:r>
              <a:rPr lang="en-US" sz="2400" b="1" dirty="0" smtClean="0"/>
              <a:t>were accepted.</a:t>
            </a:r>
            <a:endParaRPr lang="en-US" sz="2400" b="1" dirty="0"/>
          </a:p>
        </p:txBody>
      </p:sp>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055621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66000">
              <a:srgbClr val="000000"/>
            </a:gs>
          </a:gsLst>
          <a:path path="circle">
            <a:fillToRect l="100000" t="100000"/>
          </a:path>
        </a:gra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1684016" y="140271"/>
            <a:ext cx="8712968" cy="840456"/>
          </a:xfrm>
        </p:spPr>
        <p:txBody>
          <a:bodyPr>
            <a:normAutofit/>
          </a:bodyPr>
          <a:lstStyle/>
          <a:p>
            <a:r>
              <a:rPr lang="sv-SE" sz="3600" dirty="0">
                <a:solidFill>
                  <a:srgbClr val="FFFF00"/>
                </a:solidFill>
              </a:rPr>
              <a:t>The MIC </a:t>
            </a:r>
            <a:r>
              <a:rPr lang="sv-SE" sz="3600" dirty="0" err="1">
                <a:solidFill>
                  <a:srgbClr val="FFFF00"/>
                </a:solidFill>
              </a:rPr>
              <a:t>wild</a:t>
            </a:r>
            <a:r>
              <a:rPr lang="sv-SE" sz="3600" dirty="0">
                <a:solidFill>
                  <a:srgbClr val="FFFF00"/>
                </a:solidFill>
              </a:rPr>
              <a:t> </a:t>
            </a:r>
            <a:r>
              <a:rPr lang="sv-SE" sz="3600" dirty="0" err="1">
                <a:solidFill>
                  <a:srgbClr val="FFFF00"/>
                </a:solidFill>
              </a:rPr>
              <a:t>type</a:t>
            </a:r>
            <a:r>
              <a:rPr lang="sv-SE" sz="3600" dirty="0">
                <a:solidFill>
                  <a:srgbClr val="FFFF00"/>
                </a:solidFill>
              </a:rPr>
              <a:t> distribution and ECOFF</a:t>
            </a:r>
            <a:endParaRPr lang="sv-SE" sz="2400" dirty="0">
              <a:solidFill>
                <a:srgbClr val="FFFF00"/>
              </a:solidFill>
            </a:endParaRPr>
          </a:p>
        </p:txBody>
      </p:sp>
      <p:sp>
        <p:nvSpPr>
          <p:cNvPr id="3" name="Platshållare för innehåll 2"/>
          <p:cNvSpPr>
            <a:spLocks noGrp="1"/>
          </p:cNvSpPr>
          <p:nvPr>
            <p:ph idx="1"/>
          </p:nvPr>
        </p:nvSpPr>
        <p:spPr>
          <a:xfrm>
            <a:off x="1055440" y="1021643"/>
            <a:ext cx="10657184" cy="4783621"/>
          </a:xfrm>
          <a:ln>
            <a:solidFill>
              <a:schemeClr val="accent1"/>
            </a:solidFill>
          </a:ln>
        </p:spPr>
        <p:txBody>
          <a:bodyPr>
            <a:noAutofit/>
          </a:bodyPr>
          <a:lstStyle/>
          <a:p>
            <a:r>
              <a:rPr lang="sv-SE" sz="2400" dirty="0">
                <a:solidFill>
                  <a:schemeClr val="bg1"/>
                </a:solidFill>
                <a:latin typeface="Arial" charset="0"/>
                <a:ea typeface="Arial" charset="0"/>
                <a:cs typeface="Arial" charset="0"/>
              </a:rPr>
              <a:t>In 2002, EUCAST </a:t>
            </a:r>
            <a:r>
              <a:rPr lang="sv-SE" sz="2400" dirty="0" err="1">
                <a:solidFill>
                  <a:schemeClr val="bg1"/>
                </a:solidFill>
                <a:latin typeface="Arial" charset="0"/>
                <a:ea typeface="Arial" charset="0"/>
                <a:cs typeface="Arial" charset="0"/>
              </a:rPr>
              <a:t>launched</a:t>
            </a:r>
            <a:r>
              <a:rPr lang="sv-SE" sz="2400" dirty="0">
                <a:solidFill>
                  <a:schemeClr val="bg1"/>
                </a:solidFill>
                <a:latin typeface="Arial" charset="0"/>
                <a:ea typeface="Arial" charset="0"/>
                <a:cs typeface="Arial" charset="0"/>
              </a:rPr>
              <a:t> the </a:t>
            </a:r>
            <a:r>
              <a:rPr lang="sv-SE" sz="2400" dirty="0" err="1">
                <a:solidFill>
                  <a:schemeClr val="bg1"/>
                </a:solidFill>
                <a:latin typeface="Arial" charset="0"/>
                <a:ea typeface="Arial" charset="0"/>
                <a:cs typeface="Arial" charset="0"/>
              </a:rPr>
              <a:t>concept</a:t>
            </a:r>
            <a:r>
              <a:rPr lang="sv-SE" sz="2400" dirty="0">
                <a:solidFill>
                  <a:schemeClr val="bg1"/>
                </a:solidFill>
                <a:latin typeface="Arial" charset="0"/>
                <a:ea typeface="Arial" charset="0"/>
                <a:cs typeface="Arial" charset="0"/>
              </a:rPr>
              <a:t> </a:t>
            </a:r>
            <a:r>
              <a:rPr lang="sv-SE" sz="2400" dirty="0" err="1">
                <a:solidFill>
                  <a:schemeClr val="bg1"/>
                </a:solidFill>
                <a:latin typeface="Arial" charset="0"/>
                <a:ea typeface="Arial" charset="0"/>
                <a:cs typeface="Arial" charset="0"/>
              </a:rPr>
              <a:t>of</a:t>
            </a:r>
            <a:r>
              <a:rPr lang="sv-SE" sz="2400" dirty="0">
                <a:solidFill>
                  <a:schemeClr val="bg1"/>
                </a:solidFill>
                <a:latin typeface="Arial" charset="0"/>
                <a:ea typeface="Arial" charset="0"/>
                <a:cs typeface="Arial" charset="0"/>
              </a:rPr>
              <a:t> </a:t>
            </a:r>
            <a:r>
              <a:rPr lang="sv-SE" sz="2400" dirty="0" err="1">
                <a:solidFill>
                  <a:schemeClr val="bg1"/>
                </a:solidFill>
                <a:latin typeface="Arial" charset="0"/>
                <a:ea typeface="Arial" charset="0"/>
                <a:cs typeface="Arial" charset="0"/>
              </a:rPr>
              <a:t>gathering</a:t>
            </a:r>
            <a:r>
              <a:rPr lang="sv-SE" sz="2400" dirty="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many</a:t>
            </a:r>
            <a:r>
              <a:rPr lang="sv-SE" sz="2400" dirty="0" smtClean="0">
                <a:solidFill>
                  <a:schemeClr val="bg1"/>
                </a:solidFill>
                <a:latin typeface="Arial" charset="0"/>
                <a:ea typeface="Arial" charset="0"/>
                <a:cs typeface="Arial" charset="0"/>
              </a:rPr>
              <a:t> MIC distributions </a:t>
            </a:r>
            <a:r>
              <a:rPr lang="sv-SE" sz="2400" dirty="0">
                <a:solidFill>
                  <a:schemeClr val="bg1"/>
                </a:solidFill>
                <a:latin typeface="Arial" charset="0"/>
                <a:ea typeface="Arial" charset="0"/>
                <a:cs typeface="Arial" charset="0"/>
              </a:rPr>
              <a:t>from </a:t>
            </a:r>
            <a:r>
              <a:rPr lang="sv-SE" sz="2400" dirty="0" err="1" smtClean="0">
                <a:solidFill>
                  <a:schemeClr val="bg1"/>
                </a:solidFill>
                <a:latin typeface="Arial" charset="0"/>
                <a:ea typeface="Arial" charset="0"/>
                <a:cs typeface="Arial" charset="0"/>
              </a:rPr>
              <a:t>many</a:t>
            </a:r>
            <a:r>
              <a:rPr lang="sv-SE" sz="2400" dirty="0" smtClean="0">
                <a:solidFill>
                  <a:schemeClr val="bg1"/>
                </a:solidFill>
                <a:latin typeface="Arial" charset="0"/>
                <a:ea typeface="Arial" charset="0"/>
                <a:cs typeface="Arial" charset="0"/>
              </a:rPr>
              <a:t> and different </a:t>
            </a:r>
            <a:r>
              <a:rPr lang="sv-SE" sz="2400" dirty="0" err="1">
                <a:solidFill>
                  <a:schemeClr val="bg1"/>
                </a:solidFill>
                <a:latin typeface="Arial" charset="0"/>
                <a:ea typeface="Arial" charset="0"/>
                <a:cs typeface="Arial" charset="0"/>
              </a:rPr>
              <a:t>sources</a:t>
            </a:r>
            <a:r>
              <a:rPr lang="sv-SE" sz="2400" dirty="0">
                <a:solidFill>
                  <a:schemeClr val="bg1"/>
                </a:solidFill>
                <a:latin typeface="Arial" charset="0"/>
                <a:ea typeface="Arial" charset="0"/>
                <a:cs typeface="Arial" charset="0"/>
              </a:rPr>
              <a:t>, to </a:t>
            </a:r>
            <a:r>
              <a:rPr lang="sv-SE" sz="2400" dirty="0" err="1">
                <a:solidFill>
                  <a:schemeClr val="bg1"/>
                </a:solidFill>
                <a:latin typeface="Arial" charset="0"/>
                <a:ea typeface="Arial" charset="0"/>
                <a:cs typeface="Arial" charset="0"/>
              </a:rPr>
              <a:t>aggregate</a:t>
            </a:r>
            <a:r>
              <a:rPr lang="sv-SE" sz="2400" dirty="0">
                <a:solidFill>
                  <a:schemeClr val="bg1"/>
                </a:solidFill>
                <a:latin typeface="Arial" charset="0"/>
                <a:ea typeface="Arial" charset="0"/>
                <a:cs typeface="Arial" charset="0"/>
              </a:rPr>
              <a:t> and present on a web site </a:t>
            </a:r>
            <a:r>
              <a:rPr lang="sv-SE" sz="2400" dirty="0" smtClean="0">
                <a:solidFill>
                  <a:schemeClr val="bg1"/>
                </a:solidFill>
                <a:latin typeface="Arial" charset="0"/>
                <a:ea typeface="Arial" charset="0"/>
                <a:cs typeface="Arial" charset="0"/>
              </a:rPr>
              <a:t>as </a:t>
            </a:r>
            <a:r>
              <a:rPr lang="sv-SE" sz="2400" b="1" dirty="0" err="1">
                <a:solidFill>
                  <a:schemeClr val="bg1"/>
                </a:solidFill>
                <a:latin typeface="Arial" charset="0"/>
                <a:ea typeface="Arial" charset="0"/>
                <a:cs typeface="Arial" charset="0"/>
              </a:rPr>
              <a:t>reference</a:t>
            </a:r>
            <a:r>
              <a:rPr lang="sv-SE" sz="2400" b="1" dirty="0">
                <a:solidFill>
                  <a:schemeClr val="bg1"/>
                </a:solidFill>
                <a:latin typeface="Arial" charset="0"/>
                <a:ea typeface="Arial" charset="0"/>
                <a:cs typeface="Arial" charset="0"/>
              </a:rPr>
              <a:t> MIC distributions </a:t>
            </a:r>
            <a:r>
              <a:rPr lang="sv-SE" sz="2400" dirty="0">
                <a:solidFill>
                  <a:schemeClr val="bg1"/>
                </a:solidFill>
                <a:latin typeface="Arial" charset="0"/>
                <a:ea typeface="Arial" charset="0"/>
                <a:cs typeface="Arial" charset="0"/>
              </a:rPr>
              <a:t>for </a:t>
            </a:r>
            <a:r>
              <a:rPr lang="sv-SE" sz="2400" dirty="0" err="1">
                <a:solidFill>
                  <a:schemeClr val="bg1"/>
                </a:solidFill>
                <a:latin typeface="Arial" charset="0"/>
                <a:ea typeface="Arial" charset="0"/>
                <a:cs typeface="Arial" charset="0"/>
              </a:rPr>
              <a:t>each</a:t>
            </a:r>
            <a:r>
              <a:rPr lang="sv-SE" sz="2400" dirty="0">
                <a:solidFill>
                  <a:schemeClr val="bg1"/>
                </a:solidFill>
                <a:latin typeface="Arial" charset="0"/>
                <a:ea typeface="Arial" charset="0"/>
                <a:cs typeface="Arial" charset="0"/>
              </a:rPr>
              <a:t> species/agent combination.</a:t>
            </a:r>
          </a:p>
          <a:p>
            <a:endParaRPr lang="sv-SE" sz="2400" dirty="0">
              <a:solidFill>
                <a:schemeClr val="bg1"/>
              </a:solidFill>
              <a:latin typeface="Arial" charset="0"/>
              <a:ea typeface="Arial" charset="0"/>
              <a:cs typeface="Arial" charset="0"/>
            </a:endParaRPr>
          </a:p>
          <a:p>
            <a:r>
              <a:rPr lang="sv-SE" sz="2400" b="1" dirty="0" err="1" smtClean="0">
                <a:solidFill>
                  <a:schemeClr val="bg1"/>
                </a:solidFill>
                <a:latin typeface="Arial" charset="0"/>
                <a:ea typeface="Arial" charset="0"/>
                <a:cs typeface="Arial" charset="0"/>
              </a:rPr>
              <a:t>Epidemiological</a:t>
            </a:r>
            <a:r>
              <a:rPr lang="sv-SE" sz="2400" b="1" dirty="0" smtClean="0">
                <a:solidFill>
                  <a:schemeClr val="bg1"/>
                </a:solidFill>
                <a:latin typeface="Arial" charset="0"/>
                <a:ea typeface="Arial" charset="0"/>
                <a:cs typeface="Arial" charset="0"/>
              </a:rPr>
              <a:t> </a:t>
            </a:r>
            <a:r>
              <a:rPr lang="sv-SE" sz="2400" b="1" dirty="0" err="1" smtClean="0">
                <a:solidFill>
                  <a:schemeClr val="bg1"/>
                </a:solidFill>
                <a:latin typeface="Arial" charset="0"/>
                <a:ea typeface="Arial" charset="0"/>
                <a:cs typeface="Arial" charset="0"/>
              </a:rPr>
              <a:t>cut</a:t>
            </a:r>
            <a:r>
              <a:rPr lang="sv-SE" sz="2400" b="1" dirty="0" smtClean="0">
                <a:solidFill>
                  <a:schemeClr val="bg1"/>
                </a:solidFill>
                <a:latin typeface="Arial" charset="0"/>
                <a:ea typeface="Arial" charset="0"/>
                <a:cs typeface="Arial" charset="0"/>
              </a:rPr>
              <a:t>-off </a:t>
            </a:r>
            <a:r>
              <a:rPr lang="sv-SE" sz="2400" b="1" dirty="0" err="1" smtClean="0">
                <a:solidFill>
                  <a:schemeClr val="bg1"/>
                </a:solidFill>
                <a:latin typeface="Arial" charset="0"/>
                <a:ea typeface="Arial" charset="0"/>
                <a:cs typeface="Arial" charset="0"/>
              </a:rPr>
              <a:t>values</a:t>
            </a:r>
            <a:r>
              <a:rPr lang="sv-SE" sz="2400" b="1" dirty="0" smtClean="0">
                <a:solidFill>
                  <a:schemeClr val="bg1"/>
                </a:solidFill>
                <a:latin typeface="Arial" charset="0"/>
                <a:ea typeface="Arial" charset="0"/>
                <a:cs typeface="Arial" charset="0"/>
              </a:rPr>
              <a:t> (ECOFF</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were</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determined</a:t>
            </a:r>
            <a:r>
              <a:rPr lang="sv-SE" sz="2400" dirty="0" smtClean="0">
                <a:solidFill>
                  <a:schemeClr val="bg1"/>
                </a:solidFill>
                <a:latin typeface="Arial" charset="0"/>
                <a:ea typeface="Arial" charset="0"/>
                <a:cs typeface="Arial" charset="0"/>
              </a:rPr>
              <a:t> by </a:t>
            </a:r>
            <a:r>
              <a:rPr lang="sv-SE" sz="2400" dirty="0" err="1" smtClean="0">
                <a:solidFill>
                  <a:schemeClr val="bg1"/>
                </a:solidFill>
                <a:latin typeface="Arial" charset="0"/>
                <a:ea typeface="Arial" charset="0"/>
                <a:cs typeface="Arial" charset="0"/>
              </a:rPr>
              <a:t>visual</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inspection</a:t>
            </a:r>
            <a:r>
              <a:rPr lang="sv-SE" sz="2400" dirty="0" smtClean="0">
                <a:solidFill>
                  <a:schemeClr val="bg1"/>
                </a:solidFill>
                <a:latin typeface="Arial" charset="0"/>
                <a:ea typeface="Arial" charset="0"/>
                <a:cs typeface="Arial" charset="0"/>
              </a:rPr>
              <a:t> </a:t>
            </a:r>
            <a:r>
              <a:rPr lang="sv-SE" sz="2400" dirty="0" smtClean="0">
                <a:solidFill>
                  <a:schemeClr val="bg1"/>
                </a:solidFill>
                <a:latin typeface="Arial" charset="0"/>
                <a:ea typeface="Arial" charset="0"/>
                <a:cs typeface="Arial" charset="0"/>
              </a:rPr>
              <a:t>on the </a:t>
            </a:r>
            <a:r>
              <a:rPr lang="sv-SE" sz="2400" dirty="0" err="1" smtClean="0">
                <a:solidFill>
                  <a:schemeClr val="bg1"/>
                </a:solidFill>
                <a:latin typeface="Arial" charset="0"/>
                <a:ea typeface="Arial" charset="0"/>
                <a:cs typeface="Arial" charset="0"/>
              </a:rPr>
              <a:t>reference</a:t>
            </a:r>
            <a:r>
              <a:rPr lang="sv-SE" sz="2400" dirty="0" smtClean="0">
                <a:solidFill>
                  <a:schemeClr val="bg1"/>
                </a:solidFill>
                <a:latin typeface="Arial" charset="0"/>
                <a:ea typeface="Arial" charset="0"/>
                <a:cs typeface="Arial" charset="0"/>
              </a:rPr>
              <a:t> </a:t>
            </a:r>
            <a:r>
              <a:rPr lang="sv-SE" sz="2400" dirty="0">
                <a:solidFill>
                  <a:schemeClr val="bg1"/>
                </a:solidFill>
                <a:latin typeface="Arial" charset="0"/>
                <a:ea typeface="Arial" charset="0"/>
                <a:cs typeface="Arial" charset="0"/>
              </a:rPr>
              <a:t>distributions </a:t>
            </a:r>
            <a:r>
              <a:rPr lang="sv-SE" sz="2400" dirty="0" smtClean="0">
                <a:solidFill>
                  <a:schemeClr val="bg1"/>
                </a:solidFill>
                <a:latin typeface="Arial" charset="0"/>
                <a:ea typeface="Arial" charset="0"/>
                <a:cs typeface="Arial" charset="0"/>
              </a:rPr>
              <a:t>and </a:t>
            </a:r>
            <a:r>
              <a:rPr lang="sv-SE" sz="2400" dirty="0" err="1" smtClean="0">
                <a:solidFill>
                  <a:schemeClr val="bg1"/>
                </a:solidFill>
                <a:latin typeface="Arial" charset="0"/>
                <a:ea typeface="Arial" charset="0"/>
                <a:cs typeface="Arial" charset="0"/>
              </a:rPr>
              <a:t>ECOFFs</a:t>
            </a:r>
            <a:r>
              <a:rPr lang="sv-SE" sz="2400" dirty="0" smtClean="0">
                <a:solidFill>
                  <a:schemeClr val="bg1"/>
                </a:solidFill>
                <a:latin typeface="Arial" charset="0"/>
                <a:ea typeface="Arial" charset="0"/>
                <a:cs typeface="Arial" charset="0"/>
              </a:rPr>
              <a:t> and MIC distributions </a:t>
            </a:r>
            <a:r>
              <a:rPr lang="sv-SE" sz="2400" dirty="0" err="1" smtClean="0">
                <a:solidFill>
                  <a:schemeClr val="bg1"/>
                </a:solidFill>
                <a:latin typeface="Arial" charset="0"/>
                <a:ea typeface="Arial" charset="0"/>
                <a:cs typeface="Arial" charset="0"/>
              </a:rPr>
              <a:t>used</a:t>
            </a:r>
            <a:r>
              <a:rPr lang="sv-SE" sz="2400" dirty="0" smtClean="0">
                <a:solidFill>
                  <a:schemeClr val="bg1"/>
                </a:solidFill>
                <a:latin typeface="Arial" charset="0"/>
                <a:ea typeface="Arial" charset="0"/>
                <a:cs typeface="Arial" charset="0"/>
              </a:rPr>
              <a:t> as </a:t>
            </a:r>
            <a:r>
              <a:rPr lang="sv-SE" sz="2400" dirty="0" err="1" smtClean="0">
                <a:solidFill>
                  <a:schemeClr val="bg1"/>
                </a:solidFill>
                <a:latin typeface="Arial" charset="0"/>
                <a:ea typeface="Arial" charset="0"/>
                <a:cs typeface="Arial" charset="0"/>
              </a:rPr>
              <a:t>one</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of</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several</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tools</a:t>
            </a:r>
            <a:r>
              <a:rPr lang="sv-SE" sz="2400" dirty="0" smtClean="0">
                <a:solidFill>
                  <a:schemeClr val="bg1"/>
                </a:solidFill>
                <a:latin typeface="Arial" charset="0"/>
                <a:ea typeface="Arial" charset="0"/>
                <a:cs typeface="Arial" charset="0"/>
              </a:rPr>
              <a:t> in the process </a:t>
            </a:r>
            <a:r>
              <a:rPr lang="sv-SE" sz="2400" dirty="0" err="1" smtClean="0">
                <a:solidFill>
                  <a:schemeClr val="bg1"/>
                </a:solidFill>
                <a:latin typeface="Arial" charset="0"/>
                <a:ea typeface="Arial" charset="0"/>
                <a:cs typeface="Arial" charset="0"/>
              </a:rPr>
              <a:t>of</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harmonising</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European</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clinical</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breakpoints</a:t>
            </a:r>
            <a:r>
              <a:rPr lang="sv-SE" sz="2400" dirty="0" smtClean="0">
                <a:solidFill>
                  <a:schemeClr val="bg1"/>
                </a:solidFill>
                <a:latin typeface="Arial" charset="0"/>
                <a:ea typeface="Arial" charset="0"/>
                <a:cs typeface="Arial" charset="0"/>
              </a:rPr>
              <a:t>.</a:t>
            </a:r>
          </a:p>
          <a:p>
            <a:endParaRPr lang="sv-SE" sz="2400" dirty="0">
              <a:solidFill>
                <a:schemeClr val="bg1"/>
              </a:solidFill>
              <a:latin typeface="Arial" charset="0"/>
              <a:ea typeface="Arial" charset="0"/>
              <a:cs typeface="Arial" charset="0"/>
            </a:endParaRPr>
          </a:p>
          <a:p>
            <a:r>
              <a:rPr lang="sv-SE" sz="2400" dirty="0" smtClean="0">
                <a:solidFill>
                  <a:schemeClr val="bg1"/>
                </a:solidFill>
                <a:latin typeface="Arial" charset="0"/>
                <a:ea typeface="Arial" charset="0"/>
                <a:cs typeface="Arial" charset="0"/>
              </a:rPr>
              <a:t>The MIC distributions and </a:t>
            </a:r>
            <a:r>
              <a:rPr lang="sv-SE" sz="2400" dirty="0" err="1" smtClean="0">
                <a:solidFill>
                  <a:schemeClr val="bg1"/>
                </a:solidFill>
                <a:latin typeface="Arial" charset="0"/>
                <a:ea typeface="Arial" charset="0"/>
                <a:cs typeface="Arial" charset="0"/>
              </a:rPr>
              <a:t>ECOFFs</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have</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been</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publicly</a:t>
            </a:r>
            <a:r>
              <a:rPr lang="sv-SE" sz="2400" dirty="0" smtClean="0">
                <a:solidFill>
                  <a:schemeClr val="bg1"/>
                </a:solidFill>
                <a:latin typeface="Arial" charset="0"/>
                <a:ea typeface="Arial" charset="0"/>
                <a:cs typeface="Arial" charset="0"/>
              </a:rPr>
              <a:t> </a:t>
            </a:r>
            <a:r>
              <a:rPr lang="sv-SE" sz="2400" dirty="0" err="1" smtClean="0">
                <a:solidFill>
                  <a:schemeClr val="bg1"/>
                </a:solidFill>
                <a:latin typeface="Arial" charset="0"/>
                <a:ea typeface="Arial" charset="0"/>
                <a:cs typeface="Arial" charset="0"/>
              </a:rPr>
              <a:t>available</a:t>
            </a:r>
            <a:r>
              <a:rPr lang="sv-SE" sz="2400" dirty="0" smtClean="0">
                <a:solidFill>
                  <a:schemeClr val="bg1"/>
                </a:solidFill>
                <a:latin typeface="Arial" charset="0"/>
                <a:ea typeface="Arial" charset="0"/>
                <a:cs typeface="Arial" charset="0"/>
              </a:rPr>
              <a:t> for the last 15 </a:t>
            </a:r>
            <a:r>
              <a:rPr lang="sv-SE" sz="2400" dirty="0" err="1" smtClean="0">
                <a:solidFill>
                  <a:schemeClr val="bg1"/>
                </a:solidFill>
                <a:latin typeface="Arial" charset="0"/>
                <a:ea typeface="Arial" charset="0"/>
                <a:cs typeface="Arial" charset="0"/>
              </a:rPr>
              <a:t>years</a:t>
            </a:r>
            <a:r>
              <a:rPr lang="sv-SE" sz="2400" dirty="0" smtClean="0">
                <a:solidFill>
                  <a:schemeClr val="bg1"/>
                </a:solidFill>
                <a:latin typeface="Arial" charset="0"/>
                <a:ea typeface="Arial" charset="0"/>
                <a:cs typeface="Arial" charset="0"/>
              </a:rPr>
              <a:t>.</a:t>
            </a:r>
            <a:endParaRPr lang="sv-SE" sz="2400" dirty="0" smtClean="0">
              <a:solidFill>
                <a:schemeClr val="bg1"/>
              </a:solidFill>
              <a:latin typeface="Arial" charset="0"/>
              <a:ea typeface="Arial" charset="0"/>
              <a:cs typeface="Arial"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451" y="5894750"/>
            <a:ext cx="2264097" cy="496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Footer Placeholder 5"/>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2140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55893836"/>
              </p:ext>
            </p:extLst>
          </p:nvPr>
        </p:nvGraphicFramePr>
        <p:xfrm>
          <a:off x="1631504" y="188640"/>
          <a:ext cx="4176461" cy="6984185"/>
        </p:xfrm>
        <a:graphic>
          <a:graphicData uri="http://schemas.openxmlformats.org/drawingml/2006/table">
            <a:tbl>
              <a:tblPr/>
              <a:tblGrid>
                <a:gridCol w="299474"/>
                <a:gridCol w="299474"/>
                <a:gridCol w="299474"/>
                <a:gridCol w="299474"/>
                <a:gridCol w="299474"/>
                <a:gridCol w="299474"/>
                <a:gridCol w="250911"/>
                <a:gridCol w="250911"/>
                <a:gridCol w="202349"/>
                <a:gridCol w="202349"/>
                <a:gridCol w="153784"/>
                <a:gridCol w="153784"/>
                <a:gridCol w="153784"/>
                <a:gridCol w="202349"/>
                <a:gridCol w="202349"/>
                <a:gridCol w="202349"/>
                <a:gridCol w="202349"/>
                <a:gridCol w="202349"/>
              </a:tblGrid>
              <a:tr h="107617">
                <a:tc>
                  <a:txBody>
                    <a:bodyPr/>
                    <a:lstStyle/>
                    <a:p>
                      <a:pPr algn="ctr" fontAlgn="b"/>
                      <a:r>
                        <a:rPr lang="en-US" sz="700" b="1" i="0" u="none" strike="noStrike" dirty="0">
                          <a:solidFill>
                            <a:srgbClr val="000000"/>
                          </a:solidFill>
                          <a:effectLst/>
                          <a:latin typeface="Calibri"/>
                        </a:rPr>
                        <a:t>0,002</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0,004</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0,008</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0,016</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0,032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0,064</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0,12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0,25</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0,5</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126</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32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64</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128</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256</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1671</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205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510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99</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116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58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135</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37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116</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149</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113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102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301</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150</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159</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263</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73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313</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294</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311</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292</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82</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593</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39</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135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38</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4</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2</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3</a:t>
                      </a:r>
                    </a:p>
                  </a:txBody>
                  <a:tcPr marL="3019" marR="3019" marT="4025" marB="0" anchor="b">
                    <a:lnL>
                      <a:noFill/>
                    </a:lnL>
                    <a:lnR>
                      <a:noFill/>
                    </a:lnR>
                    <a:lnT>
                      <a:noFill/>
                    </a:lnT>
                    <a:lnB>
                      <a:noFill/>
                    </a:lnB>
                    <a:no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97</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558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251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408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390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514</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49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57</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18</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9</a:t>
                      </a:r>
                    </a:p>
                  </a:txBody>
                  <a:tcPr marL="3019" marR="3019" marT="4025" marB="0" anchor="b">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24</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17</a:t>
                      </a:r>
                    </a:p>
                  </a:txBody>
                  <a:tcPr marL="3019" marR="3019" marT="4025" marB="0" anchor="b">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11</a:t>
                      </a:r>
                    </a:p>
                  </a:txBody>
                  <a:tcPr marL="3019" marR="3019" marT="4025" marB="0" anchor="b">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29</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52</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71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r>
              <a:tr h="92802">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302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2802">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2802">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r>
            </a:tbl>
          </a:graphicData>
        </a:graphic>
      </p:graphicFrame>
      <p:sp>
        <p:nvSpPr>
          <p:cNvPr id="7" name="Content Placeholder 2"/>
          <p:cNvSpPr txBox="1">
            <a:spLocks/>
          </p:cNvSpPr>
          <p:nvPr/>
        </p:nvSpPr>
        <p:spPr>
          <a:xfrm>
            <a:off x="6096000" y="1600203"/>
            <a:ext cx="4968552" cy="2476869"/>
          </a:xfrm>
          <a:prstGeom prst="rect">
            <a:avLst/>
          </a:prstGeom>
          <a:ln>
            <a:solidFill>
              <a:srgbClr val="000000"/>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Method for MIC determination not </a:t>
            </a:r>
            <a:r>
              <a:rPr lang="en-US" sz="1600" dirty="0" err="1"/>
              <a:t>standardised</a:t>
            </a:r>
            <a:endParaRPr lang="en-US" sz="1600" dirty="0"/>
          </a:p>
          <a:p>
            <a:r>
              <a:rPr lang="en-US" sz="1600" dirty="0"/>
              <a:t>No identifiable putative WT (MIC distribution skewed)</a:t>
            </a:r>
          </a:p>
          <a:p>
            <a:r>
              <a:rPr lang="en-US" sz="1600" dirty="0"/>
              <a:t>Too few data points (&lt;15 MIC values in the putative WT)</a:t>
            </a:r>
          </a:p>
          <a:p>
            <a:r>
              <a:rPr lang="en-US" sz="1600" dirty="0"/>
              <a:t>MIC testing not full scale (truncated distributions)</a:t>
            </a:r>
          </a:p>
        </p:txBody>
      </p:sp>
      <p:sp>
        <p:nvSpPr>
          <p:cNvPr id="3" name="textruta 2"/>
          <p:cNvSpPr txBox="1"/>
          <p:nvPr/>
        </p:nvSpPr>
        <p:spPr>
          <a:xfrm>
            <a:off x="6312024" y="188640"/>
            <a:ext cx="4752528" cy="1138773"/>
          </a:xfrm>
          <a:prstGeom prst="rect">
            <a:avLst/>
          </a:prstGeom>
          <a:noFill/>
        </p:spPr>
        <p:txBody>
          <a:bodyPr wrap="square" rtlCol="0">
            <a:spAutoFit/>
          </a:bodyPr>
          <a:lstStyle/>
          <a:p>
            <a:r>
              <a:rPr lang="en-US" sz="2400" b="1" dirty="0"/>
              <a:t>Why some MIC distributions are </a:t>
            </a:r>
            <a:r>
              <a:rPr lang="en-US" sz="2400" b="1" dirty="0" smtClean="0"/>
              <a:t>not accepted?</a:t>
            </a:r>
            <a:br>
              <a:rPr lang="en-US" sz="2400" b="1" dirty="0" smtClean="0"/>
            </a:br>
            <a:r>
              <a:rPr lang="en-US" sz="2000" dirty="0" smtClean="0"/>
              <a:t>These are marked grey in the table.</a:t>
            </a:r>
            <a:endParaRPr lang="en-US" sz="2000" dirty="0"/>
          </a:p>
        </p:txBody>
      </p:sp>
      <p:sp>
        <p:nvSpPr>
          <p:cNvPr id="4" name="Footer Placeholder 3"/>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460108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31506" y="68627"/>
          <a:ext cx="4176461" cy="6984185"/>
        </p:xfrm>
        <a:graphic>
          <a:graphicData uri="http://schemas.openxmlformats.org/drawingml/2006/table">
            <a:tbl>
              <a:tblPr/>
              <a:tblGrid>
                <a:gridCol w="299474"/>
                <a:gridCol w="299474"/>
                <a:gridCol w="299474"/>
                <a:gridCol w="299474"/>
                <a:gridCol w="299474"/>
                <a:gridCol w="299474"/>
                <a:gridCol w="250911"/>
                <a:gridCol w="250911"/>
                <a:gridCol w="202349"/>
                <a:gridCol w="202349"/>
                <a:gridCol w="153784"/>
                <a:gridCol w="153784"/>
                <a:gridCol w="153784"/>
                <a:gridCol w="202349"/>
                <a:gridCol w="202349"/>
                <a:gridCol w="202349"/>
                <a:gridCol w="202349"/>
                <a:gridCol w="202349"/>
              </a:tblGrid>
              <a:tr h="105625">
                <a:tc>
                  <a:txBody>
                    <a:bodyPr/>
                    <a:lstStyle/>
                    <a:p>
                      <a:pPr algn="ctr" fontAlgn="b"/>
                      <a:r>
                        <a:rPr lang="en-US" sz="700" b="1" i="0" u="none" strike="noStrike" dirty="0">
                          <a:solidFill>
                            <a:srgbClr val="000000"/>
                          </a:solidFill>
                          <a:effectLst/>
                          <a:latin typeface="Calibri"/>
                        </a:rPr>
                        <a:t>0,002</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0,004</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0,008</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0,016</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0,032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0,064</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0,12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0,25</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0,5</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126</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32</a:t>
                      </a:r>
                    </a:p>
                  </a:txBody>
                  <a:tcPr marL="3019" marR="3019" marT="4025" marB="0" anchor="b">
                    <a:lnL>
                      <a:noFill/>
                    </a:lnL>
                    <a:lnR>
                      <a:noFill/>
                    </a:lnR>
                    <a:lnT>
                      <a:noFill/>
                    </a:lnT>
                    <a:lnB>
                      <a:noFill/>
                    </a:lnB>
                  </a:tcPr>
                </a:tc>
                <a:tc>
                  <a:txBody>
                    <a:bodyPr/>
                    <a:lstStyle/>
                    <a:p>
                      <a:pPr algn="ctr" fontAlgn="b"/>
                      <a:r>
                        <a:rPr lang="en-US" sz="700" b="1" i="0" u="none" strike="noStrike">
                          <a:solidFill>
                            <a:srgbClr val="000000"/>
                          </a:solidFill>
                          <a:effectLst/>
                          <a:latin typeface="Calibri"/>
                        </a:rPr>
                        <a:t>64</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128</a:t>
                      </a:r>
                    </a:p>
                  </a:txBody>
                  <a:tcPr marL="3019" marR="3019" marT="4025" marB="0" anchor="b">
                    <a:lnL>
                      <a:noFill/>
                    </a:lnL>
                    <a:lnR>
                      <a:noFill/>
                    </a:lnR>
                    <a:lnT>
                      <a:noFill/>
                    </a:lnT>
                    <a:lnB>
                      <a:noFill/>
                    </a:lnB>
                  </a:tcPr>
                </a:tc>
                <a:tc>
                  <a:txBody>
                    <a:bodyPr/>
                    <a:lstStyle/>
                    <a:p>
                      <a:pPr algn="ctr" fontAlgn="b"/>
                      <a:r>
                        <a:rPr lang="en-US" sz="700" b="1" i="0" u="none" strike="noStrike" dirty="0">
                          <a:solidFill>
                            <a:srgbClr val="000000"/>
                          </a:solidFill>
                          <a:effectLst/>
                          <a:latin typeface="Calibri"/>
                        </a:rPr>
                        <a:t>256</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1671</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205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510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99</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116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58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135</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37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116</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149</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113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102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301</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150</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159</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263</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73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313</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294</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311</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292</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82</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593</a:t>
                      </a:r>
                    </a:p>
                  </a:txBody>
                  <a:tcPr marL="3019" marR="3019" marT="4025" marB="0" anchor="b">
                    <a:lnL>
                      <a:noFill/>
                    </a:lnL>
                    <a:lnR>
                      <a:noFill/>
                    </a:lnR>
                    <a:lnT>
                      <a:noFill/>
                    </a:lnT>
                    <a:lnB>
                      <a:noFill/>
                    </a:lnB>
                    <a:solidFill>
                      <a:srgbClr val="FF0000"/>
                    </a:solidFill>
                  </a:tcPr>
                </a:tc>
                <a:tc>
                  <a:txBody>
                    <a:bodyPr/>
                    <a:lstStyle/>
                    <a:p>
                      <a:pPr algn="ctr" fontAlgn="b"/>
                      <a:r>
                        <a:rPr lang="en-US" sz="600" b="0" i="0" u="none" strike="noStrike">
                          <a:solidFill>
                            <a:srgbClr val="000000"/>
                          </a:solidFill>
                          <a:effectLst/>
                          <a:latin typeface="Calibri"/>
                        </a:rPr>
                        <a:t>23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39</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135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38</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4</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2</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noFill/>
                  </a:tcPr>
                </a:tc>
                <a:tc>
                  <a:txBody>
                    <a:bodyPr/>
                    <a:lstStyle/>
                    <a:p>
                      <a:pPr algn="ctr" fontAlgn="b"/>
                      <a:r>
                        <a:rPr lang="en-US" sz="600" b="0" i="0" u="none" strike="noStrike" dirty="0">
                          <a:solidFill>
                            <a:srgbClr val="000000"/>
                          </a:solidFill>
                          <a:effectLst/>
                          <a:latin typeface="Calibri"/>
                        </a:rPr>
                        <a:t>3</a:t>
                      </a:r>
                    </a:p>
                  </a:txBody>
                  <a:tcPr marL="3019" marR="3019" marT="4025" marB="0" anchor="b">
                    <a:lnL>
                      <a:noFill/>
                    </a:lnL>
                    <a:lnR>
                      <a:noFill/>
                    </a:lnR>
                    <a:lnT>
                      <a:noFill/>
                    </a:lnT>
                    <a:lnB>
                      <a:noFill/>
                    </a:lnB>
                    <a:no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97</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558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251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408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390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514</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49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57</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chemeClr val="bg1">
                        <a:lumMod val="75000"/>
                      </a:schemeClr>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chemeClr val="bg1">
                        <a:lumMod val="75000"/>
                      </a:schemeClr>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81</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18</a:t>
                      </a:r>
                    </a:p>
                  </a:txBody>
                  <a:tcPr marL="3019" marR="3019" marT="4025" marB="0" anchor="b">
                    <a:lnL>
                      <a:noFill/>
                    </a:lnL>
                    <a:lnR>
                      <a:noFill/>
                    </a:lnR>
                    <a:lnT>
                      <a:noFill/>
                    </a:lnT>
                    <a:lnB>
                      <a:noFill/>
                    </a:lnB>
                    <a:noFill/>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9</a:t>
                      </a:r>
                    </a:p>
                  </a:txBody>
                  <a:tcPr marL="3019" marR="3019" marT="4025" marB="0" anchor="b">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24</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19</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17</a:t>
                      </a:r>
                    </a:p>
                  </a:txBody>
                  <a:tcPr marL="3019" marR="3019" marT="4025" marB="0" anchor="b">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dirty="0">
                          <a:solidFill>
                            <a:srgbClr val="000000"/>
                          </a:solidFill>
                          <a:effectLst/>
                          <a:latin typeface="Calibri"/>
                        </a:rPr>
                        <a:t>11</a:t>
                      </a:r>
                    </a:p>
                  </a:txBody>
                  <a:tcPr marL="3019" marR="3019" marT="4025" marB="0" anchor="b">
                    <a:lnL>
                      <a:noFill/>
                    </a:lnL>
                    <a:lnR>
                      <a:noFill/>
                    </a:lnR>
                    <a:lnT>
                      <a:noFill/>
                    </a:lnT>
                    <a:lnB>
                      <a:noFill/>
                    </a:lnB>
                    <a:solidFill>
                      <a:srgbClr val="FFFFF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28</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29</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61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52</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16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14</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62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113</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25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105</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71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a:t>
                      </a:r>
                    </a:p>
                  </a:txBody>
                  <a:tcPr marL="3019" marR="3019" marT="4025" marB="0" anchor="b">
                    <a:lnL>
                      <a:noFill/>
                    </a:lnL>
                    <a:lnR>
                      <a:noFill/>
                    </a:lnR>
                    <a:lnT>
                      <a:noFill/>
                    </a:lnT>
                    <a:lnB>
                      <a:noFill/>
                    </a:lnB>
                  </a:tcPr>
                </a:tc>
              </a:tr>
              <a:tr h="91401">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205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816</a:t>
                      </a:r>
                    </a:p>
                  </a:txBody>
                  <a:tcPr marL="3019" marR="3019" marT="4025" marB="0" anchor="b">
                    <a:lnL>
                      <a:noFill/>
                    </a:lnL>
                    <a:lnR>
                      <a:noFill/>
                    </a:lnR>
                    <a:lnT>
                      <a:noFill/>
                    </a:lnT>
                    <a:lnB>
                      <a:noFill/>
                    </a:lnB>
                    <a:solidFill>
                      <a:srgbClr val="FFFF00"/>
                    </a:solidFill>
                  </a:tcPr>
                </a:tc>
                <a:tc>
                  <a:txBody>
                    <a:bodyPr/>
                    <a:lstStyle/>
                    <a:p>
                      <a:pPr algn="ctr" fontAlgn="b"/>
                      <a:r>
                        <a:rPr lang="en-US" sz="600" b="0" i="0" u="none" strike="noStrike">
                          <a:solidFill>
                            <a:srgbClr val="000000"/>
                          </a:solidFill>
                          <a:effectLst/>
                          <a:latin typeface="Calibri"/>
                        </a:rPr>
                        <a:t>302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76</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39</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14</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5</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11</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12</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97</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tcPr>
                </a:tc>
              </a:tr>
              <a:tr h="91401">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23</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r>
              <a:tr h="91401">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58</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1</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2</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a:solidFill>
                            <a:srgbClr val="000000"/>
                          </a:solidFill>
                          <a:effectLst/>
                          <a:latin typeface="Calibri"/>
                        </a:rPr>
                        <a:t>0</a:t>
                      </a:r>
                    </a:p>
                  </a:txBody>
                  <a:tcPr marL="3019" marR="3019" marT="4025" marB="0" anchor="b">
                    <a:lnL>
                      <a:noFill/>
                    </a:lnL>
                    <a:lnR>
                      <a:noFill/>
                    </a:lnR>
                    <a:lnT>
                      <a:noFill/>
                    </a:lnT>
                    <a:lnB>
                      <a:noFill/>
                    </a:lnB>
                    <a:solidFill>
                      <a:srgbClr val="BFBFBF"/>
                    </a:solidFill>
                  </a:tcPr>
                </a:tc>
                <a:tc>
                  <a:txBody>
                    <a:bodyPr/>
                    <a:lstStyle/>
                    <a:p>
                      <a:pPr algn="ctr" fontAlgn="b"/>
                      <a:r>
                        <a:rPr lang="en-US" sz="600" b="0" i="0" u="none" strike="noStrike" dirty="0">
                          <a:solidFill>
                            <a:srgbClr val="000000"/>
                          </a:solidFill>
                          <a:effectLst/>
                          <a:latin typeface="Calibri"/>
                        </a:rPr>
                        <a:t>0</a:t>
                      </a:r>
                    </a:p>
                  </a:txBody>
                  <a:tcPr marL="3019" marR="3019" marT="4025" marB="0" anchor="b">
                    <a:lnL>
                      <a:noFill/>
                    </a:lnL>
                    <a:lnR>
                      <a:noFill/>
                    </a:lnR>
                    <a:lnT>
                      <a:noFill/>
                    </a:lnT>
                    <a:lnB>
                      <a:noFill/>
                    </a:lnB>
                    <a:solidFill>
                      <a:srgbClr val="BFBFBF"/>
                    </a:solidFill>
                  </a:tcPr>
                </a:tc>
              </a:tr>
            </a:tbl>
          </a:graphicData>
        </a:graphic>
      </p:graphicFrame>
      <p:graphicFrame>
        <p:nvGraphicFramePr>
          <p:cNvPr id="3" name="Chart 2"/>
          <p:cNvGraphicFramePr>
            <a:graphicFrameLocks/>
          </p:cNvGraphicFramePr>
          <p:nvPr>
            <p:extLst/>
          </p:nvPr>
        </p:nvGraphicFramePr>
        <p:xfrm>
          <a:off x="6456040" y="3861048"/>
          <a:ext cx="3744416"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nvPr>
        </p:nvGraphicFramePr>
        <p:xfrm>
          <a:off x="6456040" y="476672"/>
          <a:ext cx="3995936" cy="31495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600056" y="116632"/>
            <a:ext cx="3816424" cy="369332"/>
          </a:xfrm>
          <a:prstGeom prst="rect">
            <a:avLst/>
          </a:prstGeom>
          <a:noFill/>
          <a:ln>
            <a:solidFill>
              <a:srgbClr val="000000"/>
            </a:solidFill>
          </a:ln>
        </p:spPr>
        <p:txBody>
          <a:bodyPr wrap="square" rtlCol="0">
            <a:spAutoFit/>
          </a:bodyPr>
          <a:lstStyle/>
          <a:p>
            <a:r>
              <a:rPr lang="en-US" dirty="0" err="1"/>
              <a:t>Cefotaxime</a:t>
            </a:r>
            <a:r>
              <a:rPr lang="en-US" dirty="0"/>
              <a:t> vs. </a:t>
            </a:r>
            <a:r>
              <a:rPr lang="en-US" dirty="0" err="1"/>
              <a:t>E.coli</a:t>
            </a:r>
            <a:r>
              <a:rPr lang="en-US" dirty="0"/>
              <a:t> (72 distributions)</a:t>
            </a:r>
          </a:p>
        </p:txBody>
      </p:sp>
      <p:sp>
        <p:nvSpPr>
          <p:cNvPr id="6" name="TextBox 5"/>
          <p:cNvSpPr txBox="1"/>
          <p:nvPr/>
        </p:nvSpPr>
        <p:spPr>
          <a:xfrm>
            <a:off x="6816081" y="3645024"/>
            <a:ext cx="3766401" cy="369332"/>
          </a:xfrm>
          <a:prstGeom prst="rect">
            <a:avLst/>
          </a:prstGeom>
          <a:noFill/>
          <a:ln>
            <a:solidFill>
              <a:schemeClr val="tx1"/>
            </a:solidFill>
          </a:ln>
        </p:spPr>
        <p:txBody>
          <a:bodyPr wrap="none" rtlCol="0">
            <a:spAutoFit/>
          </a:bodyPr>
          <a:lstStyle/>
          <a:p>
            <a:r>
              <a:rPr lang="en-US" dirty="0" err="1"/>
              <a:t>Cefotaxime</a:t>
            </a:r>
            <a:r>
              <a:rPr lang="en-US" dirty="0"/>
              <a:t> vs. </a:t>
            </a:r>
            <a:r>
              <a:rPr lang="en-US" dirty="0" err="1"/>
              <a:t>E.coli</a:t>
            </a:r>
            <a:r>
              <a:rPr lang="en-US" dirty="0"/>
              <a:t> (41 distributions)</a:t>
            </a:r>
          </a:p>
        </p:txBody>
      </p:sp>
      <p:sp>
        <p:nvSpPr>
          <p:cNvPr id="7" name="Footer Placeholder 6"/>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75442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70202" y="0"/>
            <a:ext cx="6429375" cy="6858000"/>
          </a:xfrm>
          <a:prstGeom prst="rect">
            <a:avLst/>
          </a:prstGeom>
        </p:spPr>
      </p:pic>
      <p:sp>
        <p:nvSpPr>
          <p:cNvPr id="2" name="textruta 1"/>
          <p:cNvSpPr txBox="1"/>
          <p:nvPr/>
        </p:nvSpPr>
        <p:spPr>
          <a:xfrm>
            <a:off x="6528049" y="1796820"/>
            <a:ext cx="2618858" cy="646331"/>
          </a:xfrm>
          <a:prstGeom prst="rect">
            <a:avLst/>
          </a:prstGeom>
          <a:noFill/>
        </p:spPr>
        <p:txBody>
          <a:bodyPr wrap="none" rtlCol="0">
            <a:spAutoFit/>
          </a:bodyPr>
          <a:lstStyle/>
          <a:p>
            <a:r>
              <a:rPr lang="sv-SE" b="1" dirty="0"/>
              <a:t>The </a:t>
            </a:r>
            <a:r>
              <a:rPr lang="sv-SE" b="1" dirty="0" err="1"/>
              <a:t>logical</a:t>
            </a:r>
            <a:r>
              <a:rPr lang="sv-SE" b="1" dirty="0"/>
              <a:t> (</a:t>
            </a:r>
            <a:r>
              <a:rPr lang="sv-SE" b="1" dirty="0" err="1"/>
              <a:t>symmetrical</a:t>
            </a:r>
            <a:r>
              <a:rPr lang="sv-SE" b="1" dirty="0"/>
              <a:t>) </a:t>
            </a:r>
          </a:p>
          <a:p>
            <a:r>
              <a:rPr lang="sv-SE" b="1" dirty="0"/>
              <a:t>ECOFF = 0.25 mg/L</a:t>
            </a:r>
          </a:p>
        </p:txBody>
      </p:sp>
      <p:sp>
        <p:nvSpPr>
          <p:cNvPr id="4" name="Footer Placeholder 3"/>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953826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98758"/>
            <a:ext cx="7808366" cy="67592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2135560" y="4005065"/>
            <a:ext cx="7848872" cy="769441"/>
          </a:xfrm>
          <a:prstGeom prst="rect">
            <a:avLst/>
          </a:prstGeom>
          <a:solidFill>
            <a:schemeClr val="bg1"/>
          </a:solidFill>
          <a:ln>
            <a:solidFill>
              <a:srgbClr val="4F81BD"/>
            </a:solidFill>
          </a:ln>
        </p:spPr>
        <p:txBody>
          <a:bodyPr wrap="square" rtlCol="0">
            <a:spAutoFit/>
          </a:bodyPr>
          <a:lstStyle/>
          <a:p>
            <a:r>
              <a:rPr lang="en-US" sz="4400" dirty="0"/>
              <a:t>This page is intentionally blurred!</a:t>
            </a:r>
          </a:p>
        </p:txBody>
      </p:sp>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98484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Rules for setting ECOFFs are being developed</a:t>
            </a:r>
            <a:r>
              <a:rPr lang="en-US" dirty="0" smtClean="0"/>
              <a:t/>
            </a:r>
            <a:br>
              <a:rPr lang="en-US" dirty="0" smtClean="0"/>
            </a:br>
            <a:r>
              <a:rPr lang="en-US" sz="2400" dirty="0"/>
              <a:t>Two complementary approaches</a:t>
            </a:r>
          </a:p>
        </p:txBody>
      </p:sp>
      <p:sp>
        <p:nvSpPr>
          <p:cNvPr id="3" name="Content Placeholder 2"/>
          <p:cNvSpPr>
            <a:spLocks noGrp="1"/>
          </p:cNvSpPr>
          <p:nvPr>
            <p:ph idx="1"/>
          </p:nvPr>
        </p:nvSpPr>
        <p:spPr>
          <a:xfrm>
            <a:off x="1343472" y="1600201"/>
            <a:ext cx="9145016" cy="4525963"/>
          </a:xfrm>
          <a:ln>
            <a:solidFill>
              <a:schemeClr val="tx2"/>
            </a:solidFill>
          </a:ln>
        </p:spPr>
        <p:txBody>
          <a:bodyPr>
            <a:normAutofit/>
          </a:bodyPr>
          <a:lstStyle/>
          <a:p>
            <a:r>
              <a:rPr lang="en-US" sz="2400" dirty="0"/>
              <a:t>5.1.1. A </a:t>
            </a:r>
            <a:r>
              <a:rPr lang="en-US" sz="2400" b="1" dirty="0"/>
              <a:t>visual estimation </a:t>
            </a:r>
            <a:r>
              <a:rPr lang="en-US" sz="2400" dirty="0"/>
              <a:t>based on the inspection of individual and aggregated distributions in the complete dataset. For each distribution the mode is identified and the distribution accepted or discarded. A visual ECOFF capturing 99% of the putative wild type distribution is determined. This is compared with the statistical estimate.</a:t>
            </a:r>
          </a:p>
          <a:p>
            <a:endParaRPr lang="en-US" sz="2400" dirty="0"/>
          </a:p>
          <a:p>
            <a:r>
              <a:rPr lang="en-US" sz="2400" dirty="0" smtClean="0"/>
              <a:t>5.1.2 A </a:t>
            </a:r>
            <a:r>
              <a:rPr lang="en-US" sz="2400" b="1" dirty="0"/>
              <a:t>statistical approach </a:t>
            </a:r>
            <a:r>
              <a:rPr lang="en-US" sz="2400" dirty="0"/>
              <a:t>applying available statistical methods. The ECOFF is based on the MIC value which captures 99 % of the modeled wild type distribution. </a:t>
            </a:r>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3424620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ECOFFs and Tentative ECOFFs</a:t>
            </a:r>
            <a:endParaRPr lang="en-US" dirty="0"/>
          </a:p>
        </p:txBody>
      </p:sp>
      <p:sp>
        <p:nvSpPr>
          <p:cNvPr id="3" name="Content Placeholder 2"/>
          <p:cNvSpPr>
            <a:spLocks noGrp="1"/>
          </p:cNvSpPr>
          <p:nvPr>
            <p:ph idx="1"/>
          </p:nvPr>
        </p:nvSpPr>
        <p:spPr/>
        <p:txBody>
          <a:bodyPr>
            <a:normAutofit/>
          </a:bodyPr>
          <a:lstStyle/>
          <a:p>
            <a:r>
              <a:rPr lang="en-US" sz="2400" dirty="0"/>
              <a:t>In special cases there is a need to determine tentative ECOFFs. </a:t>
            </a:r>
          </a:p>
          <a:p>
            <a:pPr lvl="1"/>
            <a:r>
              <a:rPr lang="en-US" sz="2000" dirty="0"/>
              <a:t>There is a need for an ECOFF.</a:t>
            </a:r>
          </a:p>
          <a:p>
            <a:pPr lvl="1"/>
            <a:r>
              <a:rPr lang="en-US" sz="2000" dirty="0"/>
              <a:t>The data available does not fulfill all criteria needed for an ECOFF.</a:t>
            </a:r>
          </a:p>
          <a:p>
            <a:pPr lvl="1"/>
            <a:r>
              <a:rPr lang="en-US" sz="2000" dirty="0"/>
              <a:t>The species is difficult to work with or very rare. </a:t>
            </a:r>
          </a:p>
          <a:p>
            <a:pPr lvl="1"/>
            <a:r>
              <a:rPr lang="en-US" sz="2000" dirty="0"/>
              <a:t>A </a:t>
            </a:r>
            <a:r>
              <a:rPr lang="en-US" sz="2000" dirty="0" err="1"/>
              <a:t>standardised</a:t>
            </a:r>
            <a:r>
              <a:rPr lang="en-US" sz="2000" dirty="0"/>
              <a:t> method has not yet been described.</a:t>
            </a:r>
          </a:p>
          <a:p>
            <a:endParaRPr lang="en-US" sz="2400" dirty="0" smtClean="0"/>
          </a:p>
          <a:p>
            <a:r>
              <a:rPr lang="en-US" sz="2400" dirty="0" smtClean="0"/>
              <a:t>Tentative </a:t>
            </a:r>
            <a:r>
              <a:rPr lang="en-US" sz="2400" dirty="0"/>
              <a:t>ECOFFs will be named TECOFFs and will be reviewed when there is new material or otherwise every 5 years.  </a:t>
            </a:r>
          </a:p>
          <a:p>
            <a:pPr lvl="1"/>
            <a:endParaRPr lang="en-US" sz="2000" dirty="0"/>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pic>
        <p:nvPicPr>
          <p:cNvPr id="6" name="Picture 5"/>
          <p:cNvPicPr>
            <a:picLocks noChangeAspect="1"/>
          </p:cNvPicPr>
          <p:nvPr/>
        </p:nvPicPr>
        <p:blipFill>
          <a:blip r:embed="rId2"/>
          <a:stretch>
            <a:fillRect/>
          </a:stretch>
        </p:blipFill>
        <p:spPr>
          <a:xfrm>
            <a:off x="2999656" y="1254358"/>
            <a:ext cx="6264696" cy="5011758"/>
          </a:xfrm>
          <a:prstGeom prst="rect">
            <a:avLst/>
          </a:prstGeom>
          <a:ln>
            <a:solidFill>
              <a:srgbClr val="4F81BD"/>
            </a:solidFill>
          </a:ln>
        </p:spPr>
      </p:pic>
    </p:spTree>
    <p:extLst>
      <p:ext uri="{BB962C8B-B14F-4D97-AF65-F5344CB8AC3E}">
        <p14:creationId xmlns:p14="http://schemas.microsoft.com/office/powerpoint/2010/main" val="198416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90066"/>
          </a:xfrm>
        </p:spPr>
        <p:txBody>
          <a:bodyPr>
            <a:normAutofit fontScale="90000"/>
          </a:bodyPr>
          <a:lstStyle/>
          <a:p>
            <a:r>
              <a:rPr lang="en-US" dirty="0" smtClean="0"/>
              <a:t>In summary</a:t>
            </a:r>
            <a:endParaRPr lang="en-US" dirty="0"/>
          </a:p>
        </p:txBody>
      </p:sp>
      <p:sp>
        <p:nvSpPr>
          <p:cNvPr id="3" name="Content Placeholder 2"/>
          <p:cNvSpPr>
            <a:spLocks noGrp="1"/>
          </p:cNvSpPr>
          <p:nvPr>
            <p:ph idx="1"/>
          </p:nvPr>
        </p:nvSpPr>
        <p:spPr>
          <a:xfrm>
            <a:off x="1127448" y="1052736"/>
            <a:ext cx="9937104" cy="5328592"/>
          </a:xfrm>
        </p:spPr>
        <p:txBody>
          <a:bodyPr>
            <a:noAutofit/>
          </a:bodyPr>
          <a:lstStyle/>
          <a:p>
            <a:r>
              <a:rPr lang="en-US" sz="2000" dirty="0" smtClean="0">
                <a:latin typeface="Arial"/>
                <a:cs typeface="Arial"/>
              </a:rPr>
              <a:t>The EUCAST website provides MIC </a:t>
            </a:r>
            <a:r>
              <a:rPr lang="en-US" sz="2000" dirty="0">
                <a:latin typeface="Arial"/>
                <a:cs typeface="Arial"/>
              </a:rPr>
              <a:t>distributions and ECOFFs </a:t>
            </a:r>
            <a:r>
              <a:rPr lang="en-US" sz="2000" dirty="0" smtClean="0">
                <a:latin typeface="Arial"/>
                <a:cs typeface="Arial"/>
              </a:rPr>
              <a:t>based on </a:t>
            </a:r>
            <a:r>
              <a:rPr lang="en-US" sz="2000" dirty="0">
                <a:latin typeface="Arial"/>
                <a:cs typeface="Arial"/>
              </a:rPr>
              <a:t>large numbers of MICs and MIC distributions</a:t>
            </a:r>
            <a:r>
              <a:rPr lang="en-US" sz="2000" dirty="0" smtClean="0">
                <a:latin typeface="Arial"/>
                <a:cs typeface="Arial"/>
              </a:rPr>
              <a:t>. Access is free of charge.</a:t>
            </a:r>
            <a:endParaRPr lang="en-US" sz="2000" dirty="0">
              <a:latin typeface="Arial"/>
              <a:cs typeface="Arial"/>
            </a:endParaRPr>
          </a:p>
          <a:p>
            <a:endParaRPr lang="en-US" sz="2000" dirty="0">
              <a:latin typeface="Arial"/>
              <a:cs typeface="Arial"/>
            </a:endParaRPr>
          </a:p>
          <a:p>
            <a:r>
              <a:rPr lang="en-US" sz="2000" dirty="0">
                <a:latin typeface="Arial"/>
                <a:cs typeface="Arial"/>
              </a:rPr>
              <a:t>The ECOFF is the </a:t>
            </a:r>
            <a:r>
              <a:rPr lang="sv-SE" sz="2000" dirty="0" err="1">
                <a:latin typeface="Arial"/>
                <a:ea typeface="Arial" charset="0"/>
                <a:cs typeface="Arial"/>
              </a:rPr>
              <a:t>highest</a:t>
            </a:r>
            <a:r>
              <a:rPr lang="sv-SE" sz="2000" dirty="0">
                <a:latin typeface="Arial"/>
                <a:ea typeface="Arial" charset="0"/>
                <a:cs typeface="Arial"/>
              </a:rPr>
              <a:t> MIC for organisms </a:t>
            </a:r>
            <a:r>
              <a:rPr lang="sv-SE" sz="2000" dirty="0" err="1">
                <a:latin typeface="Arial"/>
                <a:ea typeface="Arial" charset="0"/>
                <a:cs typeface="Arial"/>
              </a:rPr>
              <a:t>devoid</a:t>
            </a:r>
            <a:r>
              <a:rPr lang="sv-SE" sz="2000" dirty="0">
                <a:latin typeface="Arial"/>
                <a:ea typeface="Arial" charset="0"/>
                <a:cs typeface="Arial"/>
              </a:rPr>
              <a:t> </a:t>
            </a:r>
            <a:r>
              <a:rPr lang="sv-SE" sz="2000" dirty="0" err="1">
                <a:latin typeface="Arial"/>
                <a:ea typeface="Arial" charset="0"/>
                <a:cs typeface="Arial"/>
              </a:rPr>
              <a:t>of</a:t>
            </a:r>
            <a:r>
              <a:rPr lang="sv-SE" sz="2000" dirty="0">
                <a:latin typeface="Arial"/>
                <a:ea typeface="Arial" charset="0"/>
                <a:cs typeface="Arial"/>
              </a:rPr>
              <a:t> </a:t>
            </a:r>
            <a:r>
              <a:rPr lang="sv-SE" sz="2000" dirty="0" err="1">
                <a:latin typeface="Arial"/>
                <a:ea typeface="Arial" charset="0"/>
                <a:cs typeface="Arial"/>
              </a:rPr>
              <a:t>phenotypically</a:t>
            </a:r>
            <a:r>
              <a:rPr lang="sv-SE" sz="2000" dirty="0">
                <a:latin typeface="Arial"/>
                <a:ea typeface="Arial" charset="0"/>
                <a:cs typeface="Arial"/>
              </a:rPr>
              <a:t> </a:t>
            </a:r>
            <a:r>
              <a:rPr lang="sv-SE" sz="2000" dirty="0" err="1">
                <a:latin typeface="Arial"/>
                <a:ea typeface="Arial" charset="0"/>
                <a:cs typeface="Arial"/>
              </a:rPr>
              <a:t>detectable</a:t>
            </a:r>
            <a:r>
              <a:rPr lang="sv-SE" sz="2000" dirty="0">
                <a:latin typeface="Arial"/>
                <a:ea typeface="Arial" charset="0"/>
                <a:cs typeface="Arial"/>
              </a:rPr>
              <a:t> </a:t>
            </a:r>
            <a:r>
              <a:rPr lang="sv-SE" sz="2000" dirty="0" err="1">
                <a:latin typeface="Arial"/>
                <a:ea typeface="Arial" charset="0"/>
                <a:cs typeface="Arial"/>
              </a:rPr>
              <a:t>acquired</a:t>
            </a:r>
            <a:r>
              <a:rPr lang="sv-SE" sz="2000" dirty="0">
                <a:latin typeface="Arial"/>
                <a:ea typeface="Arial" charset="0"/>
                <a:cs typeface="Arial"/>
              </a:rPr>
              <a:t> </a:t>
            </a:r>
            <a:r>
              <a:rPr lang="sv-SE" sz="2000" dirty="0" err="1">
                <a:latin typeface="Arial"/>
                <a:ea typeface="Arial" charset="0"/>
                <a:cs typeface="Arial"/>
              </a:rPr>
              <a:t>resistance</a:t>
            </a:r>
            <a:r>
              <a:rPr lang="sv-SE" sz="2000" dirty="0">
                <a:latin typeface="Arial"/>
                <a:ea typeface="Arial" charset="0"/>
                <a:cs typeface="Arial"/>
              </a:rPr>
              <a:t> </a:t>
            </a:r>
            <a:r>
              <a:rPr lang="sv-SE" sz="2000" dirty="0" err="1">
                <a:latin typeface="Arial"/>
                <a:ea typeface="Arial" charset="0"/>
                <a:cs typeface="Arial"/>
              </a:rPr>
              <a:t>mechanisms</a:t>
            </a:r>
            <a:r>
              <a:rPr lang="sv-SE" sz="2000" dirty="0" smtClean="0">
                <a:latin typeface="Arial"/>
                <a:ea typeface="Arial" charset="0"/>
                <a:cs typeface="Arial"/>
              </a:rPr>
              <a:t>.</a:t>
            </a:r>
          </a:p>
          <a:p>
            <a:endParaRPr lang="en-US" sz="2000" dirty="0">
              <a:latin typeface="Arial"/>
              <a:cs typeface="Arial"/>
            </a:endParaRPr>
          </a:p>
          <a:p>
            <a:r>
              <a:rPr lang="en-US" sz="2000" dirty="0">
                <a:latin typeface="Arial"/>
                <a:cs typeface="Arial"/>
              </a:rPr>
              <a:t>ECOFFs are used for sensitive phenotypic detection of </a:t>
            </a:r>
            <a:r>
              <a:rPr lang="en-US" sz="2000" dirty="0" smtClean="0">
                <a:latin typeface="Arial"/>
                <a:cs typeface="Arial"/>
              </a:rPr>
              <a:t>resistance as a biological phenomenon.</a:t>
            </a:r>
            <a:endParaRPr lang="en-US" sz="2000" dirty="0">
              <a:latin typeface="Arial"/>
              <a:cs typeface="Arial"/>
            </a:endParaRPr>
          </a:p>
          <a:p>
            <a:endParaRPr lang="en-US" sz="2000" dirty="0">
              <a:latin typeface="Arial"/>
              <a:cs typeface="Arial"/>
            </a:endParaRPr>
          </a:p>
          <a:p>
            <a:r>
              <a:rPr lang="en-US" sz="2000" dirty="0" smtClean="0">
                <a:latin typeface="Arial"/>
                <a:cs typeface="Arial"/>
              </a:rPr>
              <a:t>Several statistical methods have been developed for determining ECCOFs on MIC and zone diameter distributions. </a:t>
            </a:r>
          </a:p>
          <a:p>
            <a:endParaRPr lang="en-US" sz="2000" dirty="0">
              <a:latin typeface="Arial"/>
              <a:cs typeface="Arial"/>
            </a:endParaRPr>
          </a:p>
          <a:p>
            <a:r>
              <a:rPr lang="en-US" sz="2000" dirty="0" smtClean="0">
                <a:latin typeface="Arial"/>
                <a:cs typeface="Arial"/>
              </a:rPr>
              <a:t>A </a:t>
            </a:r>
            <a:r>
              <a:rPr lang="en-US" sz="2000" dirty="0">
                <a:latin typeface="Arial"/>
                <a:cs typeface="Arial"/>
              </a:rPr>
              <a:t>EUCAST subcommittee with &gt;40 international experts have </a:t>
            </a:r>
            <a:r>
              <a:rPr lang="en-US" sz="2000" dirty="0" smtClean="0">
                <a:latin typeface="Arial"/>
                <a:cs typeface="Arial"/>
              </a:rPr>
              <a:t>developed rules </a:t>
            </a:r>
            <a:r>
              <a:rPr lang="en-US" sz="2000" dirty="0">
                <a:latin typeface="Arial"/>
                <a:cs typeface="Arial"/>
              </a:rPr>
              <a:t>governing the aggregation of MICs and the setting of ECOFFs</a:t>
            </a:r>
            <a:r>
              <a:rPr lang="en-US" sz="2000" dirty="0" smtClean="0">
                <a:latin typeface="Arial"/>
                <a:cs typeface="Arial"/>
              </a:rPr>
              <a:t>.</a:t>
            </a:r>
            <a:br>
              <a:rPr lang="en-US" sz="2000" dirty="0" smtClean="0">
                <a:latin typeface="Arial"/>
                <a:cs typeface="Arial"/>
              </a:rPr>
            </a:br>
            <a:r>
              <a:rPr lang="en-US" sz="2000" dirty="0" smtClean="0">
                <a:latin typeface="Arial"/>
                <a:cs typeface="Arial"/>
              </a:rPr>
              <a:t>Tentative ECOFFs may be determined on fewer distributions than ECOFFs.</a:t>
            </a:r>
            <a:endParaRPr lang="en-US" sz="2000" dirty="0">
              <a:latin typeface="Arial"/>
              <a:cs typeface="Arial"/>
            </a:endParaRPr>
          </a:p>
          <a:p>
            <a:endParaRPr lang="en-US" sz="2000" dirty="0">
              <a:latin typeface="Arial"/>
              <a:cs typeface="Arial"/>
            </a:endParaRPr>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159336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smtClean="0"/>
              <a:t>Slides</a:t>
            </a:r>
            <a:r>
              <a:rPr lang="sv-SE" dirty="0" smtClean="0"/>
              <a:t> for </a:t>
            </a:r>
            <a:r>
              <a:rPr lang="sv-SE" dirty="0" err="1" smtClean="0"/>
              <a:t>discussion</a:t>
            </a:r>
            <a:r>
              <a:rPr lang="sv-SE" dirty="0" smtClean="0"/>
              <a:t> </a:t>
            </a:r>
            <a:r>
              <a:rPr lang="sv-SE" dirty="0" err="1" smtClean="0"/>
              <a:t>only</a:t>
            </a:r>
            <a:r>
              <a:rPr lang="sv-SE" dirty="0" smtClean="0"/>
              <a:t>:</a:t>
            </a:r>
            <a:endParaRPr lang="sv-SE" dirty="0"/>
          </a:p>
        </p:txBody>
      </p:sp>
      <p:sp>
        <p:nvSpPr>
          <p:cNvPr id="3" name="Underrubrik 2"/>
          <p:cNvSpPr>
            <a:spLocks noGrp="1"/>
          </p:cNvSpPr>
          <p:nvPr>
            <p:ph type="subTitle" idx="1"/>
          </p:nvPr>
        </p:nvSpPr>
        <p:spPr/>
        <p:txBody>
          <a:bodyPr/>
          <a:lstStyle/>
          <a:p>
            <a:endParaRPr lang="sv-SE"/>
          </a:p>
        </p:txBody>
      </p:sp>
      <p:sp>
        <p:nvSpPr>
          <p:cNvPr id="4" name="Platshållare för sidfot 3"/>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437952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8484" name="Text Box 4"/>
          <p:cNvSpPr txBox="1">
            <a:spLocks noGrp="1" noChangeArrowheads="1"/>
          </p:cNvSpPr>
          <p:nvPr>
            <p:ph type="title"/>
          </p:nvPr>
        </p:nvSpPr>
        <p:spPr>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ormAutofit fontScale="90000"/>
          </a:bodyPr>
          <a:lstStyle/>
          <a:p>
            <a:pPr eaLnBrk="1" hangingPunct="1"/>
            <a:r>
              <a:rPr lang="sv-SE" sz="4000" dirty="0" err="1">
                <a:solidFill>
                  <a:srgbClr val="FFFF00"/>
                </a:solidFill>
              </a:rPr>
              <a:t>Factors</a:t>
            </a:r>
            <a:r>
              <a:rPr lang="sv-SE" sz="4000" dirty="0">
                <a:solidFill>
                  <a:srgbClr val="FFFF00"/>
                </a:solidFill>
              </a:rPr>
              <a:t> </a:t>
            </a:r>
            <a:r>
              <a:rPr lang="sv-SE" sz="4000" dirty="0" err="1">
                <a:solidFill>
                  <a:srgbClr val="FFFF00"/>
                </a:solidFill>
              </a:rPr>
              <a:t>influencing</a:t>
            </a:r>
            <a:r>
              <a:rPr lang="sv-SE" sz="4000" dirty="0">
                <a:solidFill>
                  <a:srgbClr val="FFFF00"/>
                </a:solidFill>
              </a:rPr>
              <a:t> the </a:t>
            </a:r>
            <a:r>
              <a:rPr lang="sv-SE" sz="4000" dirty="0">
                <a:solidFill>
                  <a:srgbClr val="21FFFD"/>
                </a:solidFill>
              </a:rPr>
              <a:t>mode</a:t>
            </a:r>
            <a:r>
              <a:rPr lang="sv-SE" sz="4000" dirty="0">
                <a:solidFill>
                  <a:srgbClr val="FFFF00"/>
                </a:solidFill>
              </a:rPr>
              <a:t> and </a:t>
            </a:r>
            <a:r>
              <a:rPr lang="sv-SE" sz="4000" dirty="0" err="1">
                <a:solidFill>
                  <a:srgbClr val="FC0093"/>
                </a:solidFill>
              </a:rPr>
              <a:t>width</a:t>
            </a:r>
            <a:r>
              <a:rPr lang="sv-SE" sz="4000" dirty="0">
                <a:solidFill>
                  <a:srgbClr val="FFFF00"/>
                </a:solidFill>
              </a:rPr>
              <a:t> </a:t>
            </a:r>
            <a:r>
              <a:rPr lang="sv-SE" sz="4000" dirty="0" err="1">
                <a:solidFill>
                  <a:srgbClr val="FFFF00"/>
                </a:solidFill>
              </a:rPr>
              <a:t>of</a:t>
            </a:r>
            <a:r>
              <a:rPr lang="sv-SE" sz="4000" dirty="0">
                <a:solidFill>
                  <a:srgbClr val="FFFF00"/>
                </a:solidFill>
              </a:rPr>
              <a:t> WT distributions</a:t>
            </a:r>
          </a:p>
        </p:txBody>
      </p:sp>
      <p:pic>
        <p:nvPicPr>
          <p:cNvPr id="148489" name="Picture 4" descr="JPEG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9263" r="-49263"/>
          <a:stretch>
            <a:fillRect/>
          </a:stretch>
        </p:blipFill>
        <p:spPr>
          <a:xfrm>
            <a:off x="1981200" y="1791593"/>
            <a:ext cx="8229600" cy="4421717"/>
          </a:xfrm>
          <a:noFill/>
          <a:ln/>
        </p:spPr>
      </p:pic>
      <p:sp>
        <p:nvSpPr>
          <p:cNvPr id="148491" name="Line 11"/>
          <p:cNvSpPr>
            <a:spLocks noChangeShapeType="1"/>
          </p:cNvSpPr>
          <p:nvPr/>
        </p:nvSpPr>
        <p:spPr bwMode="auto">
          <a:xfrm flipH="1">
            <a:off x="6225728" y="2708278"/>
            <a:ext cx="14288" cy="936625"/>
          </a:xfrm>
          <a:prstGeom prst="line">
            <a:avLst/>
          </a:prstGeom>
          <a:noFill/>
          <a:ln w="1016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48492" name="Line 12"/>
          <p:cNvSpPr>
            <a:spLocks noChangeShapeType="1"/>
          </p:cNvSpPr>
          <p:nvPr/>
        </p:nvSpPr>
        <p:spPr bwMode="auto">
          <a:xfrm>
            <a:off x="5806879" y="4652963"/>
            <a:ext cx="865187" cy="0"/>
          </a:xfrm>
          <a:prstGeom prst="line">
            <a:avLst/>
          </a:prstGeom>
          <a:noFill/>
          <a:ln w="101600">
            <a:solidFill>
              <a:srgbClr val="00FF00"/>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148493" name="Text Box 13"/>
          <p:cNvSpPr txBox="1">
            <a:spLocks noChangeArrowheads="1"/>
          </p:cNvSpPr>
          <p:nvPr/>
        </p:nvSpPr>
        <p:spPr bwMode="auto">
          <a:xfrm>
            <a:off x="6459539" y="2892425"/>
            <a:ext cx="1048334"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sv-SE" sz="2800" dirty="0"/>
              <a:t>Mode</a:t>
            </a:r>
          </a:p>
        </p:txBody>
      </p:sp>
      <p:sp>
        <p:nvSpPr>
          <p:cNvPr id="148494" name="Text Box 14"/>
          <p:cNvSpPr txBox="1">
            <a:spLocks noChangeArrowheads="1"/>
          </p:cNvSpPr>
          <p:nvPr/>
        </p:nvSpPr>
        <p:spPr bwMode="auto">
          <a:xfrm>
            <a:off x="6807202" y="4437063"/>
            <a:ext cx="108410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sv-SE" sz="2800"/>
              <a:t>Width</a:t>
            </a:r>
          </a:p>
        </p:txBody>
      </p:sp>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3193889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487" name="Rectangle 3"/>
          <p:cNvSpPr>
            <a:spLocks noChangeArrowheads="1"/>
          </p:cNvSpPr>
          <p:nvPr/>
        </p:nvSpPr>
        <p:spPr bwMode="auto">
          <a:xfrm>
            <a:off x="1703513" y="332657"/>
            <a:ext cx="8784405" cy="504055"/>
          </a:xfrm>
          <a:prstGeom prst="rect">
            <a:avLst/>
          </a:prstGeom>
          <a:noFill/>
          <a:ln>
            <a:noFill/>
          </a:ln>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sv-SE" sz="2400" b="1" dirty="0">
                <a:solidFill>
                  <a:srgbClr val="FFFF00"/>
                </a:solidFill>
              </a:rPr>
              <a:t>The </a:t>
            </a:r>
            <a:r>
              <a:rPr lang="sv-SE" sz="2400" b="1" dirty="0">
                <a:solidFill>
                  <a:srgbClr val="00FFFF"/>
                </a:solidFill>
              </a:rPr>
              <a:t>mode</a:t>
            </a:r>
            <a:r>
              <a:rPr lang="sv-SE" sz="2400" b="1" dirty="0">
                <a:solidFill>
                  <a:srgbClr val="FFFF00"/>
                </a:solidFill>
              </a:rPr>
              <a:t> </a:t>
            </a:r>
            <a:r>
              <a:rPr lang="sv-SE" sz="2400" b="1" dirty="0" err="1">
                <a:solidFill>
                  <a:srgbClr val="FFFF00"/>
                </a:solidFill>
              </a:rPr>
              <a:t>of</a:t>
            </a:r>
            <a:r>
              <a:rPr lang="sv-SE" sz="2400" b="1" dirty="0">
                <a:solidFill>
                  <a:srgbClr val="FFFF00"/>
                </a:solidFill>
              </a:rPr>
              <a:t> the </a:t>
            </a:r>
            <a:r>
              <a:rPr lang="sv-SE" sz="2400" b="1" dirty="0" err="1">
                <a:solidFill>
                  <a:srgbClr val="FFFF00"/>
                </a:solidFill>
              </a:rPr>
              <a:t>wild</a:t>
            </a:r>
            <a:r>
              <a:rPr lang="sv-SE" sz="2400" b="1" dirty="0">
                <a:solidFill>
                  <a:srgbClr val="FFFF00"/>
                </a:solidFill>
              </a:rPr>
              <a:t> </a:t>
            </a:r>
            <a:r>
              <a:rPr lang="sv-SE" sz="2400" b="1" dirty="0" err="1">
                <a:solidFill>
                  <a:srgbClr val="FFFF00"/>
                </a:solidFill>
              </a:rPr>
              <a:t>type</a:t>
            </a:r>
            <a:r>
              <a:rPr lang="sv-SE" sz="2400" b="1" dirty="0">
                <a:solidFill>
                  <a:srgbClr val="FFFF00"/>
                </a:solidFill>
              </a:rPr>
              <a:t> MIC (or </a:t>
            </a:r>
            <a:r>
              <a:rPr lang="sv-SE" sz="2400" b="1" dirty="0" err="1">
                <a:solidFill>
                  <a:srgbClr val="FFFF00"/>
                </a:solidFill>
              </a:rPr>
              <a:t>zone</a:t>
            </a:r>
            <a:r>
              <a:rPr lang="sv-SE" sz="2400" b="1" dirty="0">
                <a:solidFill>
                  <a:srgbClr val="FFFF00"/>
                </a:solidFill>
              </a:rPr>
              <a:t> diameter) distribution:</a:t>
            </a:r>
            <a:endParaRPr lang="sv-SE" sz="3200" dirty="0">
              <a:solidFill>
                <a:schemeClr val="bg1"/>
              </a:solidFill>
            </a:endParaRPr>
          </a:p>
        </p:txBody>
      </p:sp>
      <p:pic>
        <p:nvPicPr>
          <p:cNvPr id="2048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4114" y="2084852"/>
            <a:ext cx="2822366" cy="46565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47528" y="1484784"/>
            <a:ext cx="4896544" cy="2492990"/>
          </a:xfrm>
          <a:prstGeom prst="rect">
            <a:avLst/>
          </a:prstGeom>
          <a:noFill/>
        </p:spPr>
        <p:txBody>
          <a:bodyPr wrap="square" rtlCol="0">
            <a:spAutoFit/>
          </a:bodyPr>
          <a:lstStyle/>
          <a:p>
            <a:pPr marL="342900" indent="-342900">
              <a:lnSpc>
                <a:spcPct val="80000"/>
              </a:lnSpc>
              <a:spcBef>
                <a:spcPct val="20000"/>
              </a:spcBef>
              <a:buFont typeface="Arial"/>
              <a:buChar char="•"/>
            </a:pPr>
            <a:r>
              <a:rPr lang="sv-SE" sz="2000" dirty="0">
                <a:solidFill>
                  <a:schemeClr val="bg1"/>
                </a:solidFill>
              </a:rPr>
              <a:t>The inherent </a:t>
            </a:r>
            <a:r>
              <a:rPr lang="sv-SE" sz="2000" dirty="0" err="1">
                <a:solidFill>
                  <a:srgbClr val="FFFF00"/>
                </a:solidFill>
              </a:rPr>
              <a:t>activity</a:t>
            </a:r>
            <a:r>
              <a:rPr lang="sv-SE" sz="2000" dirty="0">
                <a:solidFill>
                  <a:schemeClr val="bg1"/>
                </a:solidFill>
              </a:rPr>
              <a:t> </a:t>
            </a:r>
            <a:r>
              <a:rPr lang="sv-SE" sz="2000" dirty="0" err="1">
                <a:solidFill>
                  <a:schemeClr val="bg1"/>
                </a:solidFill>
              </a:rPr>
              <a:t>of</a:t>
            </a:r>
            <a:r>
              <a:rPr lang="sv-SE" sz="2000" dirty="0">
                <a:solidFill>
                  <a:schemeClr val="bg1"/>
                </a:solidFill>
              </a:rPr>
              <a:t> the </a:t>
            </a:r>
            <a:r>
              <a:rPr lang="sv-SE" sz="2000" dirty="0" err="1">
                <a:solidFill>
                  <a:schemeClr val="bg1"/>
                </a:solidFill>
              </a:rPr>
              <a:t>drug</a:t>
            </a:r>
            <a:r>
              <a:rPr lang="sv-SE" sz="2000" dirty="0">
                <a:solidFill>
                  <a:schemeClr val="bg1"/>
                </a:solidFill>
              </a:rPr>
              <a:t> on the species </a:t>
            </a:r>
            <a:br>
              <a:rPr lang="sv-SE" sz="2000" dirty="0">
                <a:solidFill>
                  <a:schemeClr val="bg1"/>
                </a:solidFill>
              </a:rPr>
            </a:br>
            <a:endParaRPr lang="sv-SE" sz="2000" dirty="0">
              <a:solidFill>
                <a:schemeClr val="bg1"/>
              </a:solidFill>
            </a:endParaRPr>
          </a:p>
          <a:p>
            <a:pPr marL="342900" indent="-342900">
              <a:lnSpc>
                <a:spcPct val="80000"/>
              </a:lnSpc>
              <a:spcBef>
                <a:spcPct val="20000"/>
              </a:spcBef>
              <a:buFont typeface="Arial"/>
              <a:buChar char="•"/>
            </a:pPr>
            <a:r>
              <a:rPr lang="sv-SE" sz="2000" dirty="0">
                <a:solidFill>
                  <a:schemeClr val="bg1"/>
                </a:solidFill>
              </a:rPr>
              <a:t>The </a:t>
            </a:r>
            <a:r>
              <a:rPr lang="sv-SE" sz="2000" dirty="0">
                <a:solidFill>
                  <a:srgbClr val="FFFF00"/>
                </a:solidFill>
              </a:rPr>
              <a:t>test system (medium, pH, </a:t>
            </a:r>
            <a:r>
              <a:rPr lang="sv-SE" sz="2000" dirty="0" err="1">
                <a:solidFill>
                  <a:srgbClr val="FFFF00"/>
                </a:solidFill>
              </a:rPr>
              <a:t>ions</a:t>
            </a:r>
            <a:r>
              <a:rPr lang="sv-SE" sz="2000" dirty="0">
                <a:solidFill>
                  <a:srgbClr val="FFFF00"/>
                </a:solidFill>
              </a:rPr>
              <a:t> </a:t>
            </a:r>
            <a:r>
              <a:rPr lang="sv-SE" sz="2000" dirty="0" err="1">
                <a:solidFill>
                  <a:srgbClr val="FFFF00"/>
                </a:solidFill>
              </a:rPr>
              <a:t>etc</a:t>
            </a:r>
            <a:r>
              <a:rPr lang="sv-SE" sz="2000" dirty="0">
                <a:solidFill>
                  <a:srgbClr val="FFFF00"/>
                </a:solidFill>
              </a:rPr>
              <a:t>) </a:t>
            </a:r>
            <a:r>
              <a:rPr lang="sv-SE" sz="2000" dirty="0">
                <a:solidFill>
                  <a:schemeClr val="bg1"/>
                </a:solidFill>
              </a:rPr>
              <a:t>and </a:t>
            </a:r>
            <a:r>
              <a:rPr lang="sv-SE" sz="2000" dirty="0" err="1">
                <a:solidFill>
                  <a:schemeClr val="bg1"/>
                </a:solidFill>
              </a:rPr>
              <a:t>anything</a:t>
            </a:r>
            <a:r>
              <a:rPr lang="sv-SE" sz="2000" dirty="0">
                <a:solidFill>
                  <a:schemeClr val="bg1"/>
                </a:solidFill>
              </a:rPr>
              <a:t> </a:t>
            </a:r>
            <a:r>
              <a:rPr lang="sv-SE" sz="2000" dirty="0" err="1">
                <a:solidFill>
                  <a:schemeClr val="bg1"/>
                </a:solidFill>
              </a:rPr>
              <a:t>systematically</a:t>
            </a:r>
            <a:r>
              <a:rPr lang="sv-SE" sz="2000" dirty="0">
                <a:solidFill>
                  <a:schemeClr val="bg1"/>
                </a:solidFill>
              </a:rPr>
              <a:t> </a:t>
            </a:r>
            <a:r>
              <a:rPr lang="sv-SE" sz="2000" dirty="0" err="1">
                <a:solidFill>
                  <a:schemeClr val="bg1"/>
                </a:solidFill>
              </a:rPr>
              <a:t>influencing</a:t>
            </a:r>
            <a:r>
              <a:rPr lang="sv-SE" sz="2000" dirty="0">
                <a:solidFill>
                  <a:schemeClr val="bg1"/>
                </a:solidFill>
              </a:rPr>
              <a:t> the </a:t>
            </a:r>
            <a:r>
              <a:rPr lang="sv-SE" sz="2000" dirty="0" err="1">
                <a:solidFill>
                  <a:schemeClr val="bg1"/>
                </a:solidFill>
              </a:rPr>
              <a:t>activity</a:t>
            </a:r>
            <a:r>
              <a:rPr lang="sv-SE" sz="2000" dirty="0">
                <a:solidFill>
                  <a:schemeClr val="bg1"/>
                </a:solidFill>
              </a:rPr>
              <a:t> </a:t>
            </a:r>
            <a:r>
              <a:rPr lang="sv-SE" sz="2000" dirty="0" err="1">
                <a:solidFill>
                  <a:schemeClr val="bg1"/>
                </a:solidFill>
              </a:rPr>
              <a:t>of</a:t>
            </a:r>
            <a:r>
              <a:rPr lang="sv-SE" sz="2000" dirty="0">
                <a:solidFill>
                  <a:schemeClr val="bg1"/>
                </a:solidFill>
              </a:rPr>
              <a:t> the agent. </a:t>
            </a:r>
            <a:br>
              <a:rPr lang="sv-SE" sz="2000" dirty="0">
                <a:solidFill>
                  <a:schemeClr val="bg1"/>
                </a:solidFill>
              </a:rPr>
            </a:br>
            <a:endParaRPr lang="sv-SE" sz="2000" dirty="0">
              <a:solidFill>
                <a:schemeClr val="bg1"/>
              </a:solidFill>
            </a:endParaRPr>
          </a:p>
          <a:p>
            <a:pPr marL="342900" indent="-342900">
              <a:lnSpc>
                <a:spcPct val="80000"/>
              </a:lnSpc>
              <a:spcBef>
                <a:spcPct val="20000"/>
              </a:spcBef>
              <a:buFont typeface="Arial"/>
              <a:buChar char="•"/>
            </a:pPr>
            <a:r>
              <a:rPr lang="sv-SE" sz="2000" dirty="0" err="1">
                <a:solidFill>
                  <a:srgbClr val="FFFF00"/>
                </a:solidFill>
              </a:rPr>
              <a:t>Incubation</a:t>
            </a:r>
            <a:r>
              <a:rPr lang="sv-SE" sz="2000" dirty="0">
                <a:solidFill>
                  <a:srgbClr val="FFFF00"/>
                </a:solidFill>
              </a:rPr>
              <a:t> </a:t>
            </a:r>
            <a:r>
              <a:rPr lang="sv-SE" sz="2000" dirty="0" err="1">
                <a:solidFill>
                  <a:srgbClr val="FFFF00"/>
                </a:solidFill>
              </a:rPr>
              <a:t>time</a:t>
            </a:r>
            <a:r>
              <a:rPr lang="sv-SE" sz="2000" dirty="0">
                <a:solidFill>
                  <a:srgbClr val="FFFF00"/>
                </a:solidFill>
              </a:rPr>
              <a:t> </a:t>
            </a:r>
            <a:r>
              <a:rPr lang="sv-SE" sz="2000" dirty="0">
                <a:solidFill>
                  <a:schemeClr val="bg1"/>
                </a:solidFill>
              </a:rPr>
              <a:t>– MICs </a:t>
            </a:r>
            <a:r>
              <a:rPr lang="sv-SE" sz="2000" dirty="0" err="1">
                <a:solidFill>
                  <a:schemeClr val="bg1"/>
                </a:solidFill>
              </a:rPr>
              <a:t>increase</a:t>
            </a:r>
            <a:r>
              <a:rPr lang="sv-SE" sz="2000" dirty="0">
                <a:solidFill>
                  <a:schemeClr val="bg1"/>
                </a:solidFill>
              </a:rPr>
              <a:t> </a:t>
            </a:r>
            <a:r>
              <a:rPr lang="sv-SE" sz="2000" dirty="0" err="1">
                <a:solidFill>
                  <a:schemeClr val="bg1"/>
                </a:solidFill>
              </a:rPr>
              <a:t>with</a:t>
            </a:r>
            <a:r>
              <a:rPr lang="sv-SE" sz="2000" dirty="0">
                <a:solidFill>
                  <a:schemeClr val="bg1"/>
                </a:solidFill>
              </a:rPr>
              <a:t> </a:t>
            </a:r>
            <a:r>
              <a:rPr lang="sv-SE" sz="2000" dirty="0" err="1">
                <a:solidFill>
                  <a:schemeClr val="bg1"/>
                </a:solidFill>
              </a:rPr>
              <a:t>time</a:t>
            </a:r>
            <a:endParaRPr lang="sv-SE" sz="2000" dirty="0">
              <a:solidFill>
                <a:schemeClr val="bg1"/>
              </a:solidFill>
            </a:endParaRPr>
          </a:p>
          <a:p>
            <a:endParaRPr lang="en-US" sz="2000" dirty="0"/>
          </a:p>
        </p:txBody>
      </p:sp>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876670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fltVal val="0"/>
                                          </p:val>
                                        </p:tav>
                                        <p:tav tm="100000">
                                          <p:val>
                                            <p:strVal val="#ppt_w"/>
                                          </p:val>
                                        </p:tav>
                                      </p:tavLst>
                                    </p:anim>
                                    <p:anim calcmode="lin" valueType="num">
                                      <p:cBhvr>
                                        <p:cTn id="8" dur="500" fill="hold"/>
                                        <p:tgtEl>
                                          <p:spTgt spid="20489"/>
                                        </p:tgtEl>
                                        <p:attrNameLst>
                                          <p:attrName>ppt_h</p:attrName>
                                        </p:attrNameLst>
                                      </p:cBhvr>
                                      <p:tavLst>
                                        <p:tav tm="0">
                                          <p:val>
                                            <p:fltVal val="0"/>
                                          </p:val>
                                        </p:tav>
                                        <p:tav tm="100000">
                                          <p:val>
                                            <p:strVal val="#ppt_h"/>
                                          </p:val>
                                        </p:tav>
                                      </p:tavLst>
                                    </p:anim>
                                    <p:animEffect transition="in" filter="fade">
                                      <p:cBhvr>
                                        <p:cTn id="9" dur="500"/>
                                        <p:tgtEl>
                                          <p:spTgt spid="20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87488" y="83182"/>
            <a:ext cx="9144000" cy="6514171"/>
          </a:xfrm>
          <a:prstGeom prst="rect">
            <a:avLst/>
          </a:prstGeom>
        </p:spPr>
      </p:pic>
      <p:sp>
        <p:nvSpPr>
          <p:cNvPr id="6" name="Streckad höger 1"/>
          <p:cNvSpPr/>
          <p:nvPr/>
        </p:nvSpPr>
        <p:spPr>
          <a:xfrm flipH="1">
            <a:off x="6744072" y="3356992"/>
            <a:ext cx="432048" cy="21602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reckad höger 3"/>
          <p:cNvSpPr/>
          <p:nvPr/>
        </p:nvSpPr>
        <p:spPr>
          <a:xfrm flipH="1">
            <a:off x="3215680" y="3645024"/>
            <a:ext cx="432048" cy="21602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a:xfrm>
            <a:off x="4655840" y="6461973"/>
            <a:ext cx="2895600" cy="365125"/>
          </a:xfrm>
        </p:spPr>
        <p:txBody>
          <a:bodyPr/>
          <a:lstStyle/>
          <a:p>
            <a:r>
              <a:rPr lang="sv-SE" dirty="0" smtClean="0"/>
              <a:t>Copyright EUCAST - </a:t>
            </a:r>
            <a:r>
              <a:rPr lang="sv-SE" dirty="0" err="1" smtClean="0"/>
              <a:t>see</a:t>
            </a:r>
            <a:r>
              <a:rPr lang="sv-SE" dirty="0" smtClean="0"/>
              <a:t> </a:t>
            </a:r>
            <a:r>
              <a:rPr lang="sv-SE" dirty="0" err="1" smtClean="0"/>
              <a:t>www.eucast.org</a:t>
            </a:r>
            <a:endParaRPr lang="sv-SE" dirty="0"/>
          </a:p>
        </p:txBody>
      </p:sp>
    </p:spTree>
    <p:extLst>
      <p:ext uri="{BB962C8B-B14F-4D97-AF65-F5344CB8AC3E}">
        <p14:creationId xmlns:p14="http://schemas.microsoft.com/office/powerpoint/2010/main" val="408547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4626" name="Rectangle 3"/>
          <p:cNvSpPr>
            <a:spLocks noGrp="1" noChangeArrowheads="1"/>
          </p:cNvSpPr>
          <p:nvPr>
            <p:ph type="body" idx="4294967295"/>
          </p:nvPr>
        </p:nvSpPr>
        <p:spPr>
          <a:xfrm>
            <a:off x="1847528" y="1196752"/>
            <a:ext cx="8748712" cy="5112568"/>
          </a:xfrm>
          <a:extLst>
            <a:ext uri="{909E8E84-426E-40dd-AFC4-6F175D3DCCD1}">
              <a14:hiddenFill xmlns="" xmlns:a14="http://schemas.microsoft.com/office/drawing/2010/main">
                <a:solidFill>
                  <a:srgbClr val="FFFF99"/>
                </a:solidFill>
              </a14:hiddenFill>
            </a:ext>
          </a:extLst>
        </p:spPr>
        <p:txBody>
          <a:bodyPr>
            <a:noAutofit/>
          </a:bodyPr>
          <a:lstStyle/>
          <a:p>
            <a:pPr eaLnBrk="1" hangingPunct="1">
              <a:lnSpc>
                <a:spcPct val="80000"/>
              </a:lnSpc>
            </a:pPr>
            <a:r>
              <a:rPr lang="sv-SE" sz="2000" dirty="0" err="1">
                <a:solidFill>
                  <a:schemeClr val="bg1"/>
                </a:solidFill>
                <a:cs typeface="Arial"/>
              </a:rPr>
              <a:t>Biological</a:t>
            </a:r>
            <a:r>
              <a:rPr lang="sv-SE" sz="2000" dirty="0">
                <a:solidFill>
                  <a:schemeClr val="bg1"/>
                </a:solidFill>
                <a:cs typeface="Arial"/>
              </a:rPr>
              <a:t> variation </a:t>
            </a:r>
            <a:r>
              <a:rPr lang="sv-SE" sz="2000" dirty="0" err="1">
                <a:solidFill>
                  <a:schemeClr val="bg1"/>
                </a:solidFill>
                <a:cs typeface="Arial"/>
              </a:rPr>
              <a:t>among</a:t>
            </a:r>
            <a:r>
              <a:rPr lang="sv-SE" sz="2000" dirty="0">
                <a:solidFill>
                  <a:schemeClr val="bg1"/>
                </a:solidFill>
                <a:cs typeface="Arial"/>
              </a:rPr>
              <a:t> </a:t>
            </a:r>
            <a:r>
              <a:rPr lang="sv-SE" sz="2000" dirty="0" err="1">
                <a:solidFill>
                  <a:schemeClr val="bg1"/>
                </a:solidFill>
                <a:cs typeface="Arial"/>
              </a:rPr>
              <a:t>wild</a:t>
            </a:r>
            <a:r>
              <a:rPr lang="sv-SE" sz="2000" dirty="0">
                <a:solidFill>
                  <a:schemeClr val="bg1"/>
                </a:solidFill>
                <a:cs typeface="Arial"/>
              </a:rPr>
              <a:t> </a:t>
            </a:r>
            <a:r>
              <a:rPr lang="sv-SE" sz="2000" dirty="0" err="1">
                <a:solidFill>
                  <a:schemeClr val="bg1"/>
                </a:solidFill>
                <a:cs typeface="Arial"/>
              </a:rPr>
              <a:t>type</a:t>
            </a:r>
            <a:r>
              <a:rPr lang="sv-SE" sz="2000" dirty="0">
                <a:solidFill>
                  <a:schemeClr val="bg1"/>
                </a:solidFill>
                <a:cs typeface="Arial"/>
              </a:rPr>
              <a:t> </a:t>
            </a:r>
            <a:r>
              <a:rPr lang="sv-SE" sz="2000" dirty="0" err="1">
                <a:solidFill>
                  <a:schemeClr val="bg1"/>
                </a:solidFill>
                <a:cs typeface="Arial"/>
              </a:rPr>
              <a:t>strains</a:t>
            </a:r>
            <a:r>
              <a:rPr lang="sv-SE" sz="2000" dirty="0">
                <a:solidFill>
                  <a:schemeClr val="bg1"/>
                </a:solidFill>
                <a:cs typeface="Arial"/>
              </a:rPr>
              <a:t> in </a:t>
            </a:r>
            <a:r>
              <a:rPr lang="sv-SE" sz="2000" dirty="0" err="1">
                <a:solidFill>
                  <a:schemeClr val="bg1"/>
                </a:solidFill>
                <a:cs typeface="Arial"/>
              </a:rPr>
              <a:t>their</a:t>
            </a:r>
            <a:r>
              <a:rPr lang="sv-SE" sz="2000" dirty="0">
                <a:solidFill>
                  <a:schemeClr val="bg1"/>
                </a:solidFill>
                <a:cs typeface="Arial"/>
              </a:rPr>
              <a:t> </a:t>
            </a:r>
            <a:r>
              <a:rPr lang="sv-SE" sz="2000" dirty="0" err="1">
                <a:solidFill>
                  <a:srgbClr val="FFFF00"/>
                </a:solidFill>
                <a:cs typeface="Arial"/>
              </a:rPr>
              <a:t>susceptibility</a:t>
            </a:r>
            <a:r>
              <a:rPr lang="sv-SE" sz="2000" dirty="0">
                <a:solidFill>
                  <a:schemeClr val="bg1"/>
                </a:solidFill>
                <a:cs typeface="Arial"/>
              </a:rPr>
              <a:t> </a:t>
            </a:r>
            <a:r>
              <a:rPr lang="sv-SE" sz="2000" dirty="0" err="1">
                <a:solidFill>
                  <a:schemeClr val="bg1"/>
                </a:solidFill>
                <a:cs typeface="Arial"/>
              </a:rPr>
              <a:t>to</a:t>
            </a:r>
            <a:r>
              <a:rPr lang="sv-SE" sz="2000" dirty="0">
                <a:solidFill>
                  <a:schemeClr val="bg1"/>
                </a:solidFill>
                <a:cs typeface="Arial"/>
              </a:rPr>
              <a:t> the agent?</a:t>
            </a:r>
          </a:p>
          <a:p>
            <a:pPr eaLnBrk="1" hangingPunct="1">
              <a:lnSpc>
                <a:spcPct val="80000"/>
              </a:lnSpc>
            </a:pPr>
            <a:endParaRPr lang="sv-SE" sz="2000" dirty="0">
              <a:solidFill>
                <a:schemeClr val="bg1"/>
              </a:solidFill>
              <a:cs typeface="Arial"/>
            </a:endParaRPr>
          </a:p>
          <a:p>
            <a:pPr>
              <a:lnSpc>
                <a:spcPct val="80000"/>
              </a:lnSpc>
            </a:pPr>
            <a:r>
              <a:rPr lang="sv-SE" sz="2000" dirty="0" err="1">
                <a:solidFill>
                  <a:schemeClr val="bg1"/>
                </a:solidFill>
                <a:cs typeface="Arial"/>
              </a:rPr>
              <a:t>Biological</a:t>
            </a:r>
            <a:r>
              <a:rPr lang="sv-SE" sz="2000" dirty="0">
                <a:solidFill>
                  <a:schemeClr val="bg1"/>
                </a:solidFill>
                <a:cs typeface="Arial"/>
              </a:rPr>
              <a:t> variation </a:t>
            </a:r>
            <a:r>
              <a:rPr lang="sv-SE" sz="2000" dirty="0" err="1">
                <a:solidFill>
                  <a:schemeClr val="bg1"/>
                </a:solidFill>
                <a:cs typeface="Arial"/>
              </a:rPr>
              <a:t>among</a:t>
            </a:r>
            <a:r>
              <a:rPr lang="sv-SE" sz="2000" dirty="0">
                <a:solidFill>
                  <a:schemeClr val="bg1"/>
                </a:solidFill>
                <a:cs typeface="Arial"/>
              </a:rPr>
              <a:t> </a:t>
            </a:r>
            <a:r>
              <a:rPr lang="sv-SE" sz="2000" dirty="0" err="1">
                <a:solidFill>
                  <a:schemeClr val="bg1"/>
                </a:solidFill>
                <a:cs typeface="Arial"/>
              </a:rPr>
              <a:t>wild</a:t>
            </a:r>
            <a:r>
              <a:rPr lang="sv-SE" sz="2000" dirty="0">
                <a:solidFill>
                  <a:schemeClr val="bg1"/>
                </a:solidFill>
                <a:cs typeface="Arial"/>
              </a:rPr>
              <a:t> </a:t>
            </a:r>
            <a:r>
              <a:rPr lang="sv-SE" sz="2000" dirty="0" err="1">
                <a:solidFill>
                  <a:schemeClr val="bg1"/>
                </a:solidFill>
                <a:cs typeface="Arial"/>
              </a:rPr>
              <a:t>type</a:t>
            </a:r>
            <a:r>
              <a:rPr lang="sv-SE" sz="2000" dirty="0">
                <a:solidFill>
                  <a:schemeClr val="bg1"/>
                </a:solidFill>
                <a:cs typeface="Arial"/>
              </a:rPr>
              <a:t> </a:t>
            </a:r>
            <a:r>
              <a:rPr lang="sv-SE" sz="2000" dirty="0" err="1">
                <a:solidFill>
                  <a:schemeClr val="bg1"/>
                </a:solidFill>
                <a:cs typeface="Arial"/>
              </a:rPr>
              <a:t>strains</a:t>
            </a:r>
            <a:r>
              <a:rPr lang="sv-SE" sz="2000" dirty="0">
                <a:solidFill>
                  <a:schemeClr val="bg1"/>
                </a:solidFill>
                <a:cs typeface="Arial"/>
              </a:rPr>
              <a:t> in </a:t>
            </a:r>
            <a:r>
              <a:rPr lang="sv-SE" sz="2000" dirty="0" err="1">
                <a:solidFill>
                  <a:srgbClr val="FFFF00"/>
                </a:solidFill>
                <a:cs typeface="Arial"/>
              </a:rPr>
              <a:t>other</a:t>
            </a:r>
            <a:r>
              <a:rPr lang="sv-SE" sz="2000" dirty="0">
                <a:solidFill>
                  <a:srgbClr val="FFFF00"/>
                </a:solidFill>
                <a:cs typeface="Arial"/>
              </a:rPr>
              <a:t> </a:t>
            </a:r>
            <a:r>
              <a:rPr lang="sv-SE" sz="2000" dirty="0" err="1">
                <a:solidFill>
                  <a:srgbClr val="FFFF00"/>
                </a:solidFill>
                <a:cs typeface="Arial"/>
              </a:rPr>
              <a:t>traits</a:t>
            </a:r>
            <a:r>
              <a:rPr lang="sv-SE" sz="2000" dirty="0">
                <a:solidFill>
                  <a:schemeClr val="bg1"/>
                </a:solidFill>
                <a:cs typeface="Arial"/>
              </a:rPr>
              <a:t> </a:t>
            </a:r>
            <a:r>
              <a:rPr lang="sv-SE" sz="2000" dirty="0" err="1">
                <a:solidFill>
                  <a:schemeClr val="bg1"/>
                </a:solidFill>
                <a:cs typeface="Arial"/>
              </a:rPr>
              <a:t>that</a:t>
            </a:r>
            <a:r>
              <a:rPr lang="sv-SE" sz="2000" dirty="0">
                <a:solidFill>
                  <a:schemeClr val="bg1"/>
                </a:solidFill>
                <a:cs typeface="Arial"/>
              </a:rPr>
              <a:t> </a:t>
            </a:r>
            <a:r>
              <a:rPr lang="sv-SE" sz="2000" dirty="0" err="1">
                <a:solidFill>
                  <a:schemeClr val="bg1"/>
                </a:solidFill>
                <a:cs typeface="Arial"/>
              </a:rPr>
              <a:t>may</a:t>
            </a:r>
            <a:r>
              <a:rPr lang="sv-SE" sz="2000" dirty="0">
                <a:solidFill>
                  <a:schemeClr val="bg1"/>
                </a:solidFill>
                <a:cs typeface="Arial"/>
              </a:rPr>
              <a:t> </a:t>
            </a:r>
            <a:r>
              <a:rPr lang="sv-SE" sz="2000" dirty="0" err="1">
                <a:solidFill>
                  <a:schemeClr val="bg1"/>
                </a:solidFill>
                <a:cs typeface="Arial"/>
              </a:rPr>
              <a:t>influence</a:t>
            </a:r>
            <a:r>
              <a:rPr lang="sv-SE" sz="2000" dirty="0">
                <a:solidFill>
                  <a:schemeClr val="bg1"/>
                </a:solidFill>
                <a:cs typeface="Arial"/>
              </a:rPr>
              <a:t> the MIC </a:t>
            </a:r>
          </a:p>
          <a:p>
            <a:pPr lvl="1" eaLnBrk="1" hangingPunct="1">
              <a:lnSpc>
                <a:spcPct val="80000"/>
              </a:lnSpc>
            </a:pPr>
            <a:r>
              <a:rPr lang="sv-SE" sz="1600" dirty="0">
                <a:solidFill>
                  <a:schemeClr val="bg1"/>
                </a:solidFill>
                <a:cs typeface="Arial"/>
              </a:rPr>
              <a:t>Variation in </a:t>
            </a:r>
            <a:r>
              <a:rPr lang="sv-SE" sz="1600" dirty="0" err="1">
                <a:solidFill>
                  <a:schemeClr val="bg1"/>
                </a:solidFill>
                <a:cs typeface="Arial"/>
              </a:rPr>
              <a:t>any</a:t>
            </a:r>
            <a:r>
              <a:rPr lang="sv-SE" sz="1600" dirty="0">
                <a:solidFill>
                  <a:schemeClr val="bg1"/>
                </a:solidFill>
                <a:cs typeface="Arial"/>
              </a:rPr>
              <a:t> </a:t>
            </a:r>
            <a:r>
              <a:rPr lang="sv-SE" sz="1600" dirty="0" err="1">
                <a:solidFill>
                  <a:schemeClr val="bg1"/>
                </a:solidFill>
                <a:cs typeface="Arial"/>
              </a:rPr>
              <a:t>biological</a:t>
            </a:r>
            <a:r>
              <a:rPr lang="sv-SE" sz="1600" dirty="0">
                <a:solidFill>
                  <a:schemeClr val="bg1"/>
                </a:solidFill>
                <a:cs typeface="Arial"/>
              </a:rPr>
              <a:t> </a:t>
            </a:r>
            <a:r>
              <a:rPr lang="sv-SE" sz="1600" dirty="0" err="1">
                <a:solidFill>
                  <a:schemeClr val="bg1"/>
                </a:solidFill>
                <a:cs typeface="Arial"/>
              </a:rPr>
              <a:t>characteristic</a:t>
            </a:r>
            <a:r>
              <a:rPr lang="sv-SE" sz="1600" dirty="0">
                <a:solidFill>
                  <a:schemeClr val="bg1"/>
                </a:solidFill>
                <a:cs typeface="Arial"/>
              </a:rPr>
              <a:t> </a:t>
            </a:r>
            <a:r>
              <a:rPr lang="sv-SE" sz="1600" dirty="0" err="1">
                <a:solidFill>
                  <a:schemeClr val="bg1"/>
                </a:solidFill>
                <a:cs typeface="Arial"/>
              </a:rPr>
              <a:t>such</a:t>
            </a:r>
            <a:r>
              <a:rPr lang="sv-SE" sz="1600" dirty="0">
                <a:solidFill>
                  <a:schemeClr val="bg1"/>
                </a:solidFill>
                <a:cs typeface="Arial"/>
              </a:rPr>
              <a:t> as generation </a:t>
            </a:r>
            <a:r>
              <a:rPr lang="sv-SE" sz="1600" dirty="0" err="1">
                <a:solidFill>
                  <a:schemeClr val="bg1"/>
                </a:solidFill>
                <a:cs typeface="Arial"/>
              </a:rPr>
              <a:t>time</a:t>
            </a:r>
            <a:r>
              <a:rPr lang="sv-SE" sz="1600" dirty="0">
                <a:solidFill>
                  <a:schemeClr val="bg1"/>
                </a:solidFill>
                <a:cs typeface="Arial"/>
              </a:rPr>
              <a:t>, </a:t>
            </a:r>
            <a:r>
              <a:rPr lang="sv-SE" sz="1600" dirty="0" err="1">
                <a:solidFill>
                  <a:schemeClr val="bg1"/>
                </a:solidFill>
                <a:cs typeface="Arial"/>
              </a:rPr>
              <a:t>nutrient</a:t>
            </a:r>
            <a:r>
              <a:rPr lang="sv-SE" sz="1600" dirty="0">
                <a:solidFill>
                  <a:schemeClr val="bg1"/>
                </a:solidFill>
                <a:cs typeface="Arial"/>
              </a:rPr>
              <a:t> </a:t>
            </a:r>
            <a:r>
              <a:rPr lang="sv-SE" sz="1600" dirty="0" err="1">
                <a:solidFill>
                  <a:schemeClr val="bg1"/>
                </a:solidFill>
                <a:cs typeface="Arial"/>
              </a:rPr>
              <a:t>dependency</a:t>
            </a:r>
            <a:r>
              <a:rPr lang="sv-SE" sz="1600" dirty="0">
                <a:solidFill>
                  <a:schemeClr val="bg1"/>
                </a:solidFill>
                <a:cs typeface="Arial"/>
              </a:rPr>
              <a:t>, </a:t>
            </a:r>
            <a:r>
              <a:rPr lang="sv-SE" sz="1600" dirty="0" err="1">
                <a:solidFill>
                  <a:schemeClr val="bg1"/>
                </a:solidFill>
                <a:cs typeface="Arial"/>
              </a:rPr>
              <a:t>atmosphere</a:t>
            </a:r>
            <a:r>
              <a:rPr lang="sv-SE" sz="1600" dirty="0">
                <a:solidFill>
                  <a:schemeClr val="bg1"/>
                </a:solidFill>
                <a:cs typeface="Arial"/>
              </a:rPr>
              <a:t> </a:t>
            </a:r>
            <a:r>
              <a:rPr lang="sv-SE" sz="1600" dirty="0" err="1">
                <a:solidFill>
                  <a:schemeClr val="bg1"/>
                </a:solidFill>
                <a:cs typeface="Arial"/>
              </a:rPr>
              <a:t>dependency</a:t>
            </a:r>
            <a:r>
              <a:rPr lang="sv-SE" sz="1600" dirty="0">
                <a:solidFill>
                  <a:schemeClr val="bg1"/>
                </a:solidFill>
                <a:cs typeface="Arial"/>
              </a:rPr>
              <a:t> </a:t>
            </a:r>
            <a:r>
              <a:rPr lang="sv-SE" sz="1600" dirty="0" err="1">
                <a:solidFill>
                  <a:schemeClr val="bg1"/>
                </a:solidFill>
                <a:cs typeface="Arial"/>
              </a:rPr>
              <a:t>etc</a:t>
            </a:r>
            <a:endParaRPr lang="sv-SE" sz="1600" dirty="0">
              <a:solidFill>
                <a:schemeClr val="bg1"/>
              </a:solidFill>
              <a:cs typeface="Arial"/>
            </a:endParaRPr>
          </a:p>
          <a:p>
            <a:pPr lvl="1" eaLnBrk="1" hangingPunct="1">
              <a:lnSpc>
                <a:spcPct val="80000"/>
              </a:lnSpc>
            </a:pPr>
            <a:endParaRPr lang="sv-SE" sz="1600" dirty="0">
              <a:solidFill>
                <a:schemeClr val="bg1"/>
              </a:solidFill>
              <a:cs typeface="Arial"/>
            </a:endParaRPr>
          </a:p>
          <a:p>
            <a:pPr eaLnBrk="1" hangingPunct="1">
              <a:lnSpc>
                <a:spcPct val="80000"/>
              </a:lnSpc>
            </a:pPr>
            <a:r>
              <a:rPr lang="sv-SE" sz="2000" dirty="0" err="1">
                <a:solidFill>
                  <a:schemeClr val="bg1"/>
                </a:solidFill>
                <a:cs typeface="Arial"/>
              </a:rPr>
              <a:t>Random</a:t>
            </a:r>
            <a:r>
              <a:rPr lang="sv-SE" sz="2000" dirty="0">
                <a:solidFill>
                  <a:schemeClr val="bg1"/>
                </a:solidFill>
                <a:cs typeface="Arial"/>
              </a:rPr>
              <a:t> </a:t>
            </a:r>
            <a:r>
              <a:rPr lang="sv-SE" sz="2000" dirty="0" err="1">
                <a:solidFill>
                  <a:schemeClr val="bg1"/>
                </a:solidFill>
                <a:cs typeface="Arial"/>
              </a:rPr>
              <a:t>exogenous</a:t>
            </a:r>
            <a:r>
              <a:rPr lang="sv-SE" sz="2000" dirty="0">
                <a:solidFill>
                  <a:schemeClr val="bg1"/>
                </a:solidFill>
                <a:cs typeface="Arial"/>
              </a:rPr>
              <a:t> </a:t>
            </a:r>
            <a:r>
              <a:rPr lang="sv-SE" sz="2000" dirty="0">
                <a:solidFill>
                  <a:srgbClr val="FFFF00"/>
                </a:solidFill>
                <a:cs typeface="Arial"/>
              </a:rPr>
              <a:t>variation </a:t>
            </a:r>
            <a:r>
              <a:rPr lang="sv-SE" sz="2000" dirty="0" err="1">
                <a:solidFill>
                  <a:srgbClr val="FFFF00"/>
                </a:solidFill>
                <a:cs typeface="Arial"/>
              </a:rPr>
              <a:t>influencing</a:t>
            </a:r>
            <a:r>
              <a:rPr lang="sv-SE" sz="2000" dirty="0">
                <a:solidFill>
                  <a:srgbClr val="FFFF00"/>
                </a:solidFill>
                <a:cs typeface="Arial"/>
              </a:rPr>
              <a:t> the </a:t>
            </a:r>
            <a:r>
              <a:rPr lang="sv-SE" sz="2000" dirty="0" err="1">
                <a:solidFill>
                  <a:srgbClr val="FFFF00"/>
                </a:solidFill>
                <a:cs typeface="Arial"/>
              </a:rPr>
              <a:t>activity</a:t>
            </a:r>
            <a:r>
              <a:rPr lang="sv-SE" sz="2000" dirty="0">
                <a:solidFill>
                  <a:srgbClr val="FFFF00"/>
                </a:solidFill>
                <a:cs typeface="Arial"/>
              </a:rPr>
              <a:t> </a:t>
            </a:r>
            <a:r>
              <a:rPr lang="sv-SE" sz="2000" dirty="0" err="1">
                <a:solidFill>
                  <a:srgbClr val="FFFF00"/>
                </a:solidFill>
                <a:cs typeface="Arial"/>
              </a:rPr>
              <a:t>of</a:t>
            </a:r>
            <a:r>
              <a:rPr lang="sv-SE" sz="2000" dirty="0">
                <a:solidFill>
                  <a:srgbClr val="FFFF00"/>
                </a:solidFill>
                <a:cs typeface="Arial"/>
              </a:rPr>
              <a:t> the </a:t>
            </a:r>
            <a:r>
              <a:rPr lang="sv-SE" sz="2000" dirty="0" err="1">
                <a:solidFill>
                  <a:srgbClr val="FFFF00"/>
                </a:solidFill>
                <a:cs typeface="Arial"/>
              </a:rPr>
              <a:t>drug</a:t>
            </a:r>
            <a:endParaRPr lang="sv-SE" sz="2000" dirty="0">
              <a:solidFill>
                <a:srgbClr val="FFFF00"/>
              </a:solidFill>
              <a:cs typeface="Arial"/>
            </a:endParaRPr>
          </a:p>
          <a:p>
            <a:pPr lvl="1" eaLnBrk="1" hangingPunct="1">
              <a:lnSpc>
                <a:spcPct val="80000"/>
              </a:lnSpc>
            </a:pPr>
            <a:r>
              <a:rPr lang="sv-SE" sz="1600" dirty="0">
                <a:solidFill>
                  <a:srgbClr val="FFFF00"/>
                </a:solidFill>
                <a:cs typeface="Arial"/>
              </a:rPr>
              <a:t>pH, </a:t>
            </a:r>
            <a:r>
              <a:rPr lang="sv-SE" sz="1600" dirty="0" err="1">
                <a:solidFill>
                  <a:srgbClr val="FFFF00"/>
                </a:solidFill>
                <a:cs typeface="Arial"/>
              </a:rPr>
              <a:t>cations</a:t>
            </a:r>
            <a:r>
              <a:rPr lang="sv-SE" sz="1600" dirty="0">
                <a:solidFill>
                  <a:schemeClr val="bg1"/>
                </a:solidFill>
                <a:cs typeface="Arial"/>
              </a:rPr>
              <a:t>, </a:t>
            </a:r>
            <a:r>
              <a:rPr lang="sv-SE" sz="1600" dirty="0" err="1">
                <a:solidFill>
                  <a:schemeClr val="bg1"/>
                </a:solidFill>
                <a:cs typeface="Arial"/>
              </a:rPr>
              <a:t>incubation</a:t>
            </a:r>
            <a:r>
              <a:rPr lang="sv-SE" sz="1600" dirty="0">
                <a:solidFill>
                  <a:schemeClr val="bg1"/>
                </a:solidFill>
                <a:cs typeface="Arial"/>
              </a:rPr>
              <a:t> </a:t>
            </a:r>
            <a:r>
              <a:rPr lang="sv-SE" sz="1600" dirty="0" err="1">
                <a:solidFill>
                  <a:schemeClr val="bg1"/>
                </a:solidFill>
                <a:cs typeface="Arial"/>
              </a:rPr>
              <a:t>atmosphere</a:t>
            </a:r>
            <a:r>
              <a:rPr lang="sv-SE" sz="1600" dirty="0">
                <a:solidFill>
                  <a:schemeClr val="bg1"/>
                </a:solidFill>
                <a:cs typeface="Arial"/>
              </a:rPr>
              <a:t> and </a:t>
            </a:r>
            <a:r>
              <a:rPr lang="sv-SE" sz="1600" dirty="0" err="1">
                <a:solidFill>
                  <a:schemeClr val="bg1"/>
                </a:solidFill>
                <a:cs typeface="Arial"/>
              </a:rPr>
              <a:t>time</a:t>
            </a:r>
            <a:r>
              <a:rPr lang="sv-SE" sz="1600" dirty="0">
                <a:solidFill>
                  <a:schemeClr val="bg1"/>
                </a:solidFill>
                <a:cs typeface="Arial"/>
              </a:rPr>
              <a:t>, </a:t>
            </a:r>
            <a:r>
              <a:rPr lang="sv-SE" sz="1600" dirty="0" err="1">
                <a:solidFill>
                  <a:schemeClr val="bg1"/>
                </a:solidFill>
                <a:cs typeface="Arial"/>
              </a:rPr>
              <a:t>etc</a:t>
            </a:r>
            <a:endParaRPr lang="sv-SE" sz="1600" dirty="0">
              <a:solidFill>
                <a:schemeClr val="bg1"/>
              </a:solidFill>
              <a:cs typeface="Arial"/>
            </a:endParaRPr>
          </a:p>
          <a:p>
            <a:pPr lvl="1" eaLnBrk="1" hangingPunct="1">
              <a:lnSpc>
                <a:spcPct val="80000"/>
              </a:lnSpc>
            </a:pPr>
            <a:endParaRPr lang="sv-SE" sz="1600" dirty="0">
              <a:solidFill>
                <a:schemeClr val="bg1"/>
              </a:solidFill>
              <a:cs typeface="Arial"/>
            </a:endParaRPr>
          </a:p>
          <a:p>
            <a:pPr eaLnBrk="1" hangingPunct="1">
              <a:lnSpc>
                <a:spcPct val="80000"/>
              </a:lnSpc>
            </a:pPr>
            <a:r>
              <a:rPr lang="sv-SE" sz="2000" dirty="0">
                <a:solidFill>
                  <a:schemeClr val="bg1"/>
                </a:solidFill>
                <a:cs typeface="Arial"/>
              </a:rPr>
              <a:t>Variation in </a:t>
            </a:r>
            <a:r>
              <a:rPr lang="sv-SE" sz="2000" dirty="0" err="1">
                <a:solidFill>
                  <a:srgbClr val="FFFF00"/>
                </a:solidFill>
                <a:cs typeface="Arial"/>
              </a:rPr>
              <a:t>reading</a:t>
            </a:r>
            <a:r>
              <a:rPr lang="sv-SE" sz="2000" dirty="0">
                <a:solidFill>
                  <a:srgbClr val="FFFF00"/>
                </a:solidFill>
                <a:cs typeface="Arial"/>
              </a:rPr>
              <a:t> </a:t>
            </a:r>
            <a:r>
              <a:rPr lang="sv-SE" sz="2000" dirty="0">
                <a:solidFill>
                  <a:schemeClr val="bg1"/>
                </a:solidFill>
                <a:cs typeface="Arial"/>
              </a:rPr>
              <a:t>(</a:t>
            </a:r>
            <a:r>
              <a:rPr lang="sv-SE" sz="2000" dirty="0" err="1">
                <a:solidFill>
                  <a:schemeClr val="bg1"/>
                </a:solidFill>
                <a:cs typeface="Arial"/>
              </a:rPr>
              <a:t>between</a:t>
            </a:r>
            <a:r>
              <a:rPr lang="sv-SE" sz="2000" dirty="0">
                <a:solidFill>
                  <a:schemeClr val="bg1"/>
                </a:solidFill>
                <a:cs typeface="Arial"/>
              </a:rPr>
              <a:t> </a:t>
            </a:r>
            <a:r>
              <a:rPr lang="sv-SE" sz="2000" dirty="0" err="1">
                <a:solidFill>
                  <a:schemeClr val="bg1"/>
                </a:solidFill>
                <a:cs typeface="Arial"/>
              </a:rPr>
              <a:t>days</a:t>
            </a:r>
            <a:r>
              <a:rPr lang="sv-SE" sz="2000" dirty="0">
                <a:solidFill>
                  <a:schemeClr val="bg1"/>
                </a:solidFill>
                <a:cs typeface="Arial"/>
              </a:rPr>
              <a:t>, </a:t>
            </a:r>
            <a:r>
              <a:rPr lang="sv-SE" sz="2000" dirty="0" err="1">
                <a:solidFill>
                  <a:schemeClr val="bg1"/>
                </a:solidFill>
                <a:cs typeface="Arial"/>
              </a:rPr>
              <a:t>between</a:t>
            </a:r>
            <a:r>
              <a:rPr lang="sv-SE" sz="2000" dirty="0">
                <a:solidFill>
                  <a:schemeClr val="bg1"/>
                </a:solidFill>
                <a:cs typeface="Arial"/>
              </a:rPr>
              <a:t> </a:t>
            </a:r>
            <a:r>
              <a:rPr lang="sv-SE" sz="2000" dirty="0" err="1">
                <a:solidFill>
                  <a:schemeClr val="bg1"/>
                </a:solidFill>
                <a:cs typeface="Arial"/>
              </a:rPr>
              <a:t>readers</a:t>
            </a:r>
            <a:r>
              <a:rPr lang="sv-SE" sz="2000" dirty="0">
                <a:solidFill>
                  <a:schemeClr val="bg1"/>
                </a:solidFill>
                <a:cs typeface="Arial"/>
              </a:rPr>
              <a:t>, </a:t>
            </a:r>
            <a:r>
              <a:rPr lang="sv-SE" sz="2000" dirty="0" err="1">
                <a:solidFill>
                  <a:schemeClr val="bg1"/>
                </a:solidFill>
                <a:cs typeface="Arial"/>
              </a:rPr>
              <a:t>between</a:t>
            </a:r>
            <a:r>
              <a:rPr lang="sv-SE" sz="2000" dirty="0">
                <a:solidFill>
                  <a:schemeClr val="bg1"/>
                </a:solidFill>
                <a:cs typeface="Arial"/>
              </a:rPr>
              <a:t> systems)</a:t>
            </a:r>
          </a:p>
          <a:p>
            <a:pPr eaLnBrk="1" hangingPunct="1">
              <a:lnSpc>
                <a:spcPct val="80000"/>
              </a:lnSpc>
            </a:pPr>
            <a:endParaRPr lang="sv-SE" sz="2000" dirty="0">
              <a:solidFill>
                <a:schemeClr val="bg1"/>
              </a:solidFill>
              <a:cs typeface="Arial"/>
            </a:endParaRPr>
          </a:p>
          <a:p>
            <a:pPr eaLnBrk="1" hangingPunct="1">
              <a:lnSpc>
                <a:spcPct val="80000"/>
              </a:lnSpc>
            </a:pPr>
            <a:r>
              <a:rPr lang="sv-SE" sz="2000" dirty="0">
                <a:solidFill>
                  <a:schemeClr val="bg1"/>
                </a:solidFill>
                <a:cs typeface="Arial"/>
              </a:rPr>
              <a:t>The </a:t>
            </a:r>
            <a:r>
              <a:rPr lang="sv-SE" sz="2000" dirty="0" err="1">
                <a:solidFill>
                  <a:schemeClr val="bg1"/>
                </a:solidFill>
                <a:cs typeface="Arial"/>
              </a:rPr>
              <a:t>stability</a:t>
            </a:r>
            <a:r>
              <a:rPr lang="sv-SE" sz="2000" dirty="0">
                <a:solidFill>
                  <a:schemeClr val="bg1"/>
                </a:solidFill>
                <a:cs typeface="Arial"/>
              </a:rPr>
              <a:t> </a:t>
            </a:r>
            <a:r>
              <a:rPr lang="sv-SE" sz="2000" dirty="0" err="1">
                <a:solidFill>
                  <a:schemeClr val="bg1"/>
                </a:solidFill>
                <a:cs typeface="Arial"/>
              </a:rPr>
              <a:t>of</a:t>
            </a:r>
            <a:r>
              <a:rPr lang="sv-SE" sz="2000" dirty="0">
                <a:solidFill>
                  <a:schemeClr val="bg1"/>
                </a:solidFill>
                <a:cs typeface="Arial"/>
              </a:rPr>
              <a:t> the </a:t>
            </a:r>
            <a:r>
              <a:rPr lang="sv-SE" sz="2000" dirty="0" err="1">
                <a:solidFill>
                  <a:schemeClr val="bg1"/>
                </a:solidFill>
                <a:cs typeface="Arial"/>
              </a:rPr>
              <a:t>molecule</a:t>
            </a:r>
            <a:endParaRPr lang="sv-SE" sz="2000" dirty="0">
              <a:solidFill>
                <a:schemeClr val="bg1"/>
              </a:solidFill>
              <a:cs typeface="Arial"/>
            </a:endParaRPr>
          </a:p>
          <a:p>
            <a:pPr eaLnBrk="1" hangingPunct="1">
              <a:lnSpc>
                <a:spcPct val="80000"/>
              </a:lnSpc>
            </a:pPr>
            <a:endParaRPr lang="sv-SE" sz="2000" dirty="0">
              <a:solidFill>
                <a:schemeClr val="bg1"/>
              </a:solidFill>
              <a:cs typeface="Arial"/>
            </a:endParaRPr>
          </a:p>
          <a:p>
            <a:pPr eaLnBrk="1" hangingPunct="1">
              <a:lnSpc>
                <a:spcPct val="80000"/>
              </a:lnSpc>
            </a:pPr>
            <a:r>
              <a:rPr lang="sv-SE" sz="2000" dirty="0" err="1">
                <a:solidFill>
                  <a:schemeClr val="bg1"/>
                </a:solidFill>
                <a:cs typeface="Arial"/>
              </a:rPr>
              <a:t>Differences</a:t>
            </a:r>
            <a:r>
              <a:rPr lang="sv-SE" sz="2000" dirty="0">
                <a:solidFill>
                  <a:schemeClr val="bg1"/>
                </a:solidFill>
                <a:cs typeface="Arial"/>
              </a:rPr>
              <a:t> </a:t>
            </a:r>
            <a:r>
              <a:rPr lang="sv-SE" sz="2000" dirty="0" err="1">
                <a:solidFill>
                  <a:schemeClr val="bg1"/>
                </a:solidFill>
                <a:cs typeface="Arial"/>
              </a:rPr>
              <a:t>between</a:t>
            </a:r>
            <a:r>
              <a:rPr lang="sv-SE" sz="2000" dirty="0">
                <a:solidFill>
                  <a:schemeClr val="bg1"/>
                </a:solidFill>
                <a:cs typeface="Arial"/>
              </a:rPr>
              <a:t> </a:t>
            </a:r>
            <a:r>
              <a:rPr lang="sv-SE" sz="2000" dirty="0" err="1">
                <a:solidFill>
                  <a:schemeClr val="bg1"/>
                </a:solidFill>
                <a:cs typeface="Arial"/>
              </a:rPr>
              <a:t>manufacturers</a:t>
            </a:r>
            <a:r>
              <a:rPr lang="sv-SE" sz="2000" dirty="0">
                <a:solidFill>
                  <a:schemeClr val="bg1"/>
                </a:solidFill>
                <a:cs typeface="Arial"/>
              </a:rPr>
              <a:t> </a:t>
            </a:r>
            <a:r>
              <a:rPr lang="sv-SE" sz="2000" dirty="0" err="1">
                <a:solidFill>
                  <a:schemeClr val="bg1"/>
                </a:solidFill>
                <a:cs typeface="Arial"/>
              </a:rPr>
              <a:t>of</a:t>
            </a:r>
            <a:r>
              <a:rPr lang="sv-SE" sz="2000" dirty="0">
                <a:solidFill>
                  <a:schemeClr val="bg1"/>
                </a:solidFill>
                <a:cs typeface="Arial"/>
              </a:rPr>
              <a:t> media and disks</a:t>
            </a:r>
          </a:p>
          <a:p>
            <a:pPr eaLnBrk="1" hangingPunct="1">
              <a:lnSpc>
                <a:spcPct val="80000"/>
              </a:lnSpc>
            </a:pPr>
            <a:endParaRPr lang="sv-SE" sz="2000" dirty="0">
              <a:solidFill>
                <a:schemeClr val="bg1"/>
              </a:solidFill>
              <a:cs typeface="Arial"/>
            </a:endParaRPr>
          </a:p>
          <a:p>
            <a:pPr eaLnBrk="1" hangingPunct="1">
              <a:lnSpc>
                <a:spcPct val="80000"/>
              </a:lnSpc>
            </a:pPr>
            <a:r>
              <a:rPr lang="sv-SE" sz="2000" dirty="0">
                <a:solidFill>
                  <a:schemeClr val="bg1"/>
                </a:solidFill>
                <a:cs typeface="Arial"/>
              </a:rPr>
              <a:t>…</a:t>
            </a:r>
          </a:p>
        </p:txBody>
      </p:sp>
      <p:sp>
        <p:nvSpPr>
          <p:cNvPr id="154627" name="Rectangle 3"/>
          <p:cNvSpPr>
            <a:spLocks noChangeArrowheads="1"/>
          </p:cNvSpPr>
          <p:nvPr/>
        </p:nvSpPr>
        <p:spPr bwMode="auto">
          <a:xfrm>
            <a:off x="1727324" y="260648"/>
            <a:ext cx="8676456" cy="792088"/>
          </a:xfrm>
          <a:prstGeom prst="rect">
            <a:avLst/>
          </a:prstGeom>
          <a:noFill/>
          <a:ln>
            <a:noFill/>
          </a:ln>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sv-SE" sz="2800" b="1" dirty="0">
                <a:solidFill>
                  <a:srgbClr val="FFFF00"/>
                </a:solidFill>
                <a:cs typeface="Arial"/>
              </a:rPr>
              <a:t>The </a:t>
            </a:r>
            <a:r>
              <a:rPr lang="sv-SE" sz="2800" b="1" dirty="0" err="1">
                <a:solidFill>
                  <a:srgbClr val="FF00FF"/>
                </a:solidFill>
                <a:cs typeface="Arial"/>
              </a:rPr>
              <a:t>width</a:t>
            </a:r>
            <a:r>
              <a:rPr lang="sv-SE" sz="2800" b="1" dirty="0">
                <a:solidFill>
                  <a:srgbClr val="CCFF33"/>
                </a:solidFill>
                <a:cs typeface="Arial"/>
              </a:rPr>
              <a:t> </a:t>
            </a:r>
            <a:r>
              <a:rPr lang="sv-SE" sz="2800" b="1" dirty="0" err="1">
                <a:solidFill>
                  <a:srgbClr val="FFFF00"/>
                </a:solidFill>
                <a:cs typeface="Arial"/>
              </a:rPr>
              <a:t>of</a:t>
            </a:r>
            <a:r>
              <a:rPr lang="sv-SE" sz="2800" b="1" dirty="0">
                <a:solidFill>
                  <a:srgbClr val="FFFF00"/>
                </a:solidFill>
                <a:cs typeface="Arial"/>
              </a:rPr>
              <a:t> the (MIC or </a:t>
            </a:r>
            <a:r>
              <a:rPr lang="sv-SE" sz="2800" b="1" dirty="0" err="1">
                <a:solidFill>
                  <a:srgbClr val="FFFF00"/>
                </a:solidFill>
                <a:cs typeface="Arial"/>
              </a:rPr>
              <a:t>zone</a:t>
            </a:r>
            <a:r>
              <a:rPr lang="sv-SE" sz="2800" b="1" dirty="0">
                <a:solidFill>
                  <a:srgbClr val="FFFF00"/>
                </a:solidFill>
                <a:cs typeface="Arial"/>
              </a:rPr>
              <a:t> diameter) distribution</a:t>
            </a:r>
          </a:p>
        </p:txBody>
      </p:sp>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24266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 calcmode="lin" valueType="num">
                                      <p:cBhvr>
                                        <p:cTn id="7" dur="500" fill="hold"/>
                                        <p:tgtEl>
                                          <p:spTgt spid="1546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462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462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4626">
                                            <p:txEl>
                                              <p:pRg st="2" end="2"/>
                                            </p:txEl>
                                          </p:spTgt>
                                        </p:tgtEl>
                                        <p:attrNameLst>
                                          <p:attrName>style.visibility</p:attrName>
                                        </p:attrNameLst>
                                      </p:cBhvr>
                                      <p:to>
                                        <p:strVal val="visible"/>
                                      </p:to>
                                    </p:set>
                                    <p:anim calcmode="lin" valueType="num">
                                      <p:cBhvr>
                                        <p:cTn id="14" dur="500" fill="hold"/>
                                        <p:tgtEl>
                                          <p:spTgt spid="154626">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54626">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54626">
                                            <p:txEl>
                                              <p:pRg st="2" end="2"/>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54626">
                                            <p:txEl>
                                              <p:pRg st="3" end="3"/>
                                            </p:txEl>
                                          </p:spTgt>
                                        </p:tgtEl>
                                        <p:attrNameLst>
                                          <p:attrName>style.visibility</p:attrName>
                                        </p:attrNameLst>
                                      </p:cBhvr>
                                      <p:to>
                                        <p:strVal val="visible"/>
                                      </p:to>
                                    </p:set>
                                    <p:anim calcmode="lin" valueType="num">
                                      <p:cBhvr>
                                        <p:cTn id="19" dur="500" fill="hold"/>
                                        <p:tgtEl>
                                          <p:spTgt spid="15462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5462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54626">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54626">
                                            <p:txEl>
                                              <p:pRg st="5" end="5"/>
                                            </p:txEl>
                                          </p:spTgt>
                                        </p:tgtEl>
                                        <p:attrNameLst>
                                          <p:attrName>style.visibility</p:attrName>
                                        </p:attrNameLst>
                                      </p:cBhvr>
                                      <p:to>
                                        <p:strVal val="visible"/>
                                      </p:to>
                                    </p:set>
                                    <p:anim calcmode="lin" valueType="num">
                                      <p:cBhvr>
                                        <p:cTn id="26" dur="500" fill="hold"/>
                                        <p:tgtEl>
                                          <p:spTgt spid="154626">
                                            <p:txEl>
                                              <p:pRg st="5" end="5"/>
                                            </p:txEl>
                                          </p:spTgt>
                                        </p:tgtEl>
                                        <p:attrNameLst>
                                          <p:attrName>ppt_w</p:attrName>
                                        </p:attrNameLst>
                                      </p:cBhvr>
                                      <p:tavLst>
                                        <p:tav tm="0">
                                          <p:val>
                                            <p:fltVal val="0"/>
                                          </p:val>
                                        </p:tav>
                                        <p:tav tm="100000">
                                          <p:val>
                                            <p:strVal val="#ppt_w"/>
                                          </p:val>
                                        </p:tav>
                                      </p:tavLst>
                                    </p:anim>
                                    <p:anim calcmode="lin" valueType="num">
                                      <p:cBhvr>
                                        <p:cTn id="27" dur="500" fill="hold"/>
                                        <p:tgtEl>
                                          <p:spTgt spid="154626">
                                            <p:txEl>
                                              <p:pRg st="5" end="5"/>
                                            </p:txEl>
                                          </p:spTgt>
                                        </p:tgtEl>
                                        <p:attrNameLst>
                                          <p:attrName>ppt_h</p:attrName>
                                        </p:attrNameLst>
                                      </p:cBhvr>
                                      <p:tavLst>
                                        <p:tav tm="0">
                                          <p:val>
                                            <p:fltVal val="0"/>
                                          </p:val>
                                        </p:tav>
                                        <p:tav tm="100000">
                                          <p:val>
                                            <p:strVal val="#ppt_h"/>
                                          </p:val>
                                        </p:tav>
                                      </p:tavLst>
                                    </p:anim>
                                    <p:animEffect transition="in" filter="fade">
                                      <p:cBhvr>
                                        <p:cTn id="28" dur="500"/>
                                        <p:tgtEl>
                                          <p:spTgt spid="154626">
                                            <p:txEl>
                                              <p:pRg st="5" end="5"/>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54626">
                                            <p:txEl>
                                              <p:pRg st="6" end="6"/>
                                            </p:txEl>
                                          </p:spTgt>
                                        </p:tgtEl>
                                        <p:attrNameLst>
                                          <p:attrName>style.visibility</p:attrName>
                                        </p:attrNameLst>
                                      </p:cBhvr>
                                      <p:to>
                                        <p:strVal val="visible"/>
                                      </p:to>
                                    </p:set>
                                    <p:anim calcmode="lin" valueType="num">
                                      <p:cBhvr>
                                        <p:cTn id="31" dur="500" fill="hold"/>
                                        <p:tgtEl>
                                          <p:spTgt spid="154626">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54626">
                                            <p:txEl>
                                              <p:pRg st="6" end="6"/>
                                            </p:txEl>
                                          </p:spTgt>
                                        </p:tgtEl>
                                        <p:attrNameLst>
                                          <p:attrName>ppt_h</p:attrName>
                                        </p:attrNameLst>
                                      </p:cBhvr>
                                      <p:tavLst>
                                        <p:tav tm="0">
                                          <p:val>
                                            <p:fltVal val="0"/>
                                          </p:val>
                                        </p:tav>
                                        <p:tav tm="100000">
                                          <p:val>
                                            <p:strVal val="#ppt_h"/>
                                          </p:val>
                                        </p:tav>
                                      </p:tavLst>
                                    </p:anim>
                                    <p:animEffect transition="in" filter="fade">
                                      <p:cBhvr>
                                        <p:cTn id="33" dur="500"/>
                                        <p:tgtEl>
                                          <p:spTgt spid="154626">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54626">
                                            <p:txEl>
                                              <p:pRg st="8" end="8"/>
                                            </p:txEl>
                                          </p:spTgt>
                                        </p:tgtEl>
                                        <p:attrNameLst>
                                          <p:attrName>style.visibility</p:attrName>
                                        </p:attrNameLst>
                                      </p:cBhvr>
                                      <p:to>
                                        <p:strVal val="visible"/>
                                      </p:to>
                                    </p:set>
                                    <p:anim calcmode="lin" valueType="num">
                                      <p:cBhvr>
                                        <p:cTn id="38" dur="500" fill="hold"/>
                                        <p:tgtEl>
                                          <p:spTgt spid="154626">
                                            <p:txEl>
                                              <p:pRg st="8" end="8"/>
                                            </p:txEl>
                                          </p:spTgt>
                                        </p:tgtEl>
                                        <p:attrNameLst>
                                          <p:attrName>ppt_w</p:attrName>
                                        </p:attrNameLst>
                                      </p:cBhvr>
                                      <p:tavLst>
                                        <p:tav tm="0">
                                          <p:val>
                                            <p:fltVal val="0"/>
                                          </p:val>
                                        </p:tav>
                                        <p:tav tm="100000">
                                          <p:val>
                                            <p:strVal val="#ppt_w"/>
                                          </p:val>
                                        </p:tav>
                                      </p:tavLst>
                                    </p:anim>
                                    <p:anim calcmode="lin" valueType="num">
                                      <p:cBhvr>
                                        <p:cTn id="39" dur="500" fill="hold"/>
                                        <p:tgtEl>
                                          <p:spTgt spid="154626">
                                            <p:txEl>
                                              <p:pRg st="8" end="8"/>
                                            </p:txEl>
                                          </p:spTgt>
                                        </p:tgtEl>
                                        <p:attrNameLst>
                                          <p:attrName>ppt_h</p:attrName>
                                        </p:attrNameLst>
                                      </p:cBhvr>
                                      <p:tavLst>
                                        <p:tav tm="0">
                                          <p:val>
                                            <p:fltVal val="0"/>
                                          </p:val>
                                        </p:tav>
                                        <p:tav tm="100000">
                                          <p:val>
                                            <p:strVal val="#ppt_h"/>
                                          </p:val>
                                        </p:tav>
                                      </p:tavLst>
                                    </p:anim>
                                    <p:animEffect transition="in" filter="fade">
                                      <p:cBhvr>
                                        <p:cTn id="40" dur="500"/>
                                        <p:tgtEl>
                                          <p:spTgt spid="154626">
                                            <p:txEl>
                                              <p:pRg st="8" end="8"/>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154626">
                                            <p:txEl>
                                              <p:pRg st="10" end="10"/>
                                            </p:txEl>
                                          </p:spTgt>
                                        </p:tgtEl>
                                        <p:attrNameLst>
                                          <p:attrName>style.visibility</p:attrName>
                                        </p:attrNameLst>
                                      </p:cBhvr>
                                      <p:to>
                                        <p:strVal val="visible"/>
                                      </p:to>
                                    </p:set>
                                    <p:anim calcmode="lin" valueType="num">
                                      <p:cBhvr>
                                        <p:cTn id="45" dur="500" fill="hold"/>
                                        <p:tgtEl>
                                          <p:spTgt spid="154626">
                                            <p:txEl>
                                              <p:pRg st="10" end="10"/>
                                            </p:txEl>
                                          </p:spTgt>
                                        </p:tgtEl>
                                        <p:attrNameLst>
                                          <p:attrName>ppt_w</p:attrName>
                                        </p:attrNameLst>
                                      </p:cBhvr>
                                      <p:tavLst>
                                        <p:tav tm="0">
                                          <p:val>
                                            <p:fltVal val="0"/>
                                          </p:val>
                                        </p:tav>
                                        <p:tav tm="100000">
                                          <p:val>
                                            <p:strVal val="#ppt_w"/>
                                          </p:val>
                                        </p:tav>
                                      </p:tavLst>
                                    </p:anim>
                                    <p:anim calcmode="lin" valueType="num">
                                      <p:cBhvr>
                                        <p:cTn id="46" dur="500" fill="hold"/>
                                        <p:tgtEl>
                                          <p:spTgt spid="154626">
                                            <p:txEl>
                                              <p:pRg st="10" end="10"/>
                                            </p:txEl>
                                          </p:spTgt>
                                        </p:tgtEl>
                                        <p:attrNameLst>
                                          <p:attrName>ppt_h</p:attrName>
                                        </p:attrNameLst>
                                      </p:cBhvr>
                                      <p:tavLst>
                                        <p:tav tm="0">
                                          <p:val>
                                            <p:fltVal val="0"/>
                                          </p:val>
                                        </p:tav>
                                        <p:tav tm="100000">
                                          <p:val>
                                            <p:strVal val="#ppt_h"/>
                                          </p:val>
                                        </p:tav>
                                      </p:tavLst>
                                    </p:anim>
                                    <p:animEffect transition="in" filter="fade">
                                      <p:cBhvr>
                                        <p:cTn id="47" dur="500"/>
                                        <p:tgtEl>
                                          <p:spTgt spid="154626">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54626">
                                            <p:txEl>
                                              <p:pRg st="12" end="12"/>
                                            </p:txEl>
                                          </p:spTgt>
                                        </p:tgtEl>
                                        <p:attrNameLst>
                                          <p:attrName>style.visibility</p:attrName>
                                        </p:attrNameLst>
                                      </p:cBhvr>
                                      <p:to>
                                        <p:strVal val="visible"/>
                                      </p:to>
                                    </p:set>
                                    <p:anim calcmode="lin" valueType="num">
                                      <p:cBhvr>
                                        <p:cTn id="52" dur="500" fill="hold"/>
                                        <p:tgtEl>
                                          <p:spTgt spid="154626">
                                            <p:txEl>
                                              <p:pRg st="12" end="12"/>
                                            </p:txEl>
                                          </p:spTgt>
                                        </p:tgtEl>
                                        <p:attrNameLst>
                                          <p:attrName>ppt_w</p:attrName>
                                        </p:attrNameLst>
                                      </p:cBhvr>
                                      <p:tavLst>
                                        <p:tav tm="0">
                                          <p:val>
                                            <p:fltVal val="0"/>
                                          </p:val>
                                        </p:tav>
                                        <p:tav tm="100000">
                                          <p:val>
                                            <p:strVal val="#ppt_w"/>
                                          </p:val>
                                        </p:tav>
                                      </p:tavLst>
                                    </p:anim>
                                    <p:anim calcmode="lin" valueType="num">
                                      <p:cBhvr>
                                        <p:cTn id="53" dur="500" fill="hold"/>
                                        <p:tgtEl>
                                          <p:spTgt spid="154626">
                                            <p:txEl>
                                              <p:pRg st="12" end="12"/>
                                            </p:txEl>
                                          </p:spTgt>
                                        </p:tgtEl>
                                        <p:attrNameLst>
                                          <p:attrName>ppt_h</p:attrName>
                                        </p:attrNameLst>
                                      </p:cBhvr>
                                      <p:tavLst>
                                        <p:tav tm="0">
                                          <p:val>
                                            <p:fltVal val="0"/>
                                          </p:val>
                                        </p:tav>
                                        <p:tav tm="100000">
                                          <p:val>
                                            <p:strVal val="#ppt_h"/>
                                          </p:val>
                                        </p:tav>
                                      </p:tavLst>
                                    </p:anim>
                                    <p:animEffect transition="in" filter="fade">
                                      <p:cBhvr>
                                        <p:cTn id="54" dur="500"/>
                                        <p:tgtEl>
                                          <p:spTgt spid="154626">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154626">
                                            <p:txEl>
                                              <p:pRg st="14" end="14"/>
                                            </p:txEl>
                                          </p:spTgt>
                                        </p:tgtEl>
                                        <p:attrNameLst>
                                          <p:attrName>style.visibility</p:attrName>
                                        </p:attrNameLst>
                                      </p:cBhvr>
                                      <p:to>
                                        <p:strVal val="visible"/>
                                      </p:to>
                                    </p:set>
                                    <p:anim calcmode="lin" valueType="num">
                                      <p:cBhvr>
                                        <p:cTn id="59" dur="500" fill="hold"/>
                                        <p:tgtEl>
                                          <p:spTgt spid="154626">
                                            <p:txEl>
                                              <p:pRg st="14" end="14"/>
                                            </p:txEl>
                                          </p:spTgt>
                                        </p:tgtEl>
                                        <p:attrNameLst>
                                          <p:attrName>ppt_w</p:attrName>
                                        </p:attrNameLst>
                                      </p:cBhvr>
                                      <p:tavLst>
                                        <p:tav tm="0">
                                          <p:val>
                                            <p:fltVal val="0"/>
                                          </p:val>
                                        </p:tav>
                                        <p:tav tm="100000">
                                          <p:val>
                                            <p:strVal val="#ppt_w"/>
                                          </p:val>
                                        </p:tav>
                                      </p:tavLst>
                                    </p:anim>
                                    <p:anim calcmode="lin" valueType="num">
                                      <p:cBhvr>
                                        <p:cTn id="60" dur="500" fill="hold"/>
                                        <p:tgtEl>
                                          <p:spTgt spid="154626">
                                            <p:txEl>
                                              <p:pRg st="14" end="14"/>
                                            </p:txEl>
                                          </p:spTgt>
                                        </p:tgtEl>
                                        <p:attrNameLst>
                                          <p:attrName>ppt_h</p:attrName>
                                        </p:attrNameLst>
                                      </p:cBhvr>
                                      <p:tavLst>
                                        <p:tav tm="0">
                                          <p:val>
                                            <p:fltVal val="0"/>
                                          </p:val>
                                        </p:tav>
                                        <p:tav tm="100000">
                                          <p:val>
                                            <p:strVal val="#ppt_h"/>
                                          </p:val>
                                        </p:tav>
                                      </p:tavLst>
                                    </p:anim>
                                    <p:animEffect transition="in" filter="fade">
                                      <p:cBhvr>
                                        <p:cTn id="61" dur="500"/>
                                        <p:tgtEl>
                                          <p:spTgt spid="15462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rgbClr val="000000"/>
            </a:gs>
          </a:gsLst>
          <a:path path="circle">
            <a:fillToRect l="100000" t="100000"/>
          </a:path>
          <a:tileRect r="-100000" b="-100000"/>
        </a:gradFill>
        <a:effectLst/>
      </p:bgPr>
    </p:bg>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extLst>
              <p:ext uri="{D42A27DB-BD31-4B8C-83A1-F6EECF244321}">
                <p14:modId xmlns:p14="http://schemas.microsoft.com/office/powerpoint/2010/main" val="989132867"/>
              </p:ext>
            </p:extLst>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1048" name="Graph" r:id="rId4" imgW="5943600" imgH="4457880" progId="STATISTICA.Graph">
                  <p:embed/>
                </p:oleObj>
              </mc:Choice>
              <mc:Fallback>
                <p:oleObj name="Graph" r:id="rId4" imgW="5943600" imgH="4457880" progId="STATISTICA.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ruta 3"/>
          <p:cNvSpPr txBox="1"/>
          <p:nvPr/>
        </p:nvSpPr>
        <p:spPr>
          <a:xfrm>
            <a:off x="2714369" y="1268762"/>
            <a:ext cx="5533323" cy="307777"/>
          </a:xfrm>
          <a:prstGeom prst="rect">
            <a:avLst/>
          </a:prstGeom>
          <a:noFill/>
        </p:spPr>
        <p:txBody>
          <a:bodyPr wrap="none" rtlCol="0">
            <a:spAutoFit/>
          </a:bodyPr>
          <a:lstStyle/>
          <a:p>
            <a:r>
              <a:rPr lang="sv-SE" sz="1400" dirty="0"/>
              <a:t>Sundquist, M, Kahlmeter, G. </a:t>
            </a:r>
            <a:r>
              <a:rPr lang="sv-SE" sz="1400" dirty="0" err="1"/>
              <a:t>Factors</a:t>
            </a:r>
            <a:r>
              <a:rPr lang="sv-SE" sz="1400" dirty="0"/>
              <a:t> </a:t>
            </a:r>
            <a:r>
              <a:rPr lang="sv-SE" sz="1400" dirty="0" err="1"/>
              <a:t>influencing</a:t>
            </a:r>
            <a:r>
              <a:rPr lang="sv-SE" sz="1400" dirty="0"/>
              <a:t> </a:t>
            </a:r>
            <a:r>
              <a:rPr lang="sv-SE" sz="1400" dirty="0" err="1"/>
              <a:t>mecillinam</a:t>
            </a:r>
            <a:r>
              <a:rPr lang="sv-SE" sz="1400" dirty="0"/>
              <a:t> </a:t>
            </a:r>
            <a:r>
              <a:rPr lang="sv-SE" sz="1400" dirty="0" err="1"/>
              <a:t>susceptibility</a:t>
            </a:r>
            <a:r>
              <a:rPr lang="sv-SE" sz="1400" dirty="0"/>
              <a:t>. </a:t>
            </a:r>
            <a:endParaRPr lang="en-GB" sz="1400" dirty="0"/>
          </a:p>
        </p:txBody>
      </p:sp>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42135754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568" y="2348880"/>
            <a:ext cx="7772400" cy="3024336"/>
          </a:xfrm>
        </p:spPr>
        <p:txBody>
          <a:bodyPr>
            <a:normAutofit/>
          </a:bodyPr>
          <a:lstStyle/>
          <a:p>
            <a:r>
              <a:rPr lang="en-US" sz="1400" i="1" dirty="0"/>
              <a:t>Copyright</a:t>
            </a:r>
            <a:r>
              <a:rPr lang="en-US" sz="1400" dirty="0"/>
              <a:t/>
            </a:r>
            <a:br>
              <a:rPr lang="en-US" sz="1400" dirty="0"/>
            </a:br>
            <a:r>
              <a:rPr lang="en-US" sz="1400" i="1" dirty="0"/>
              <a:t>In English: The copyright of all documents, data, presentations and videos published on the EUCAST website remains with EUCAST. All are freely available for re-use if reference to the EUCAST website is given and they are not resold.</a:t>
            </a:r>
            <a:br>
              <a:rPr lang="en-US" sz="1400" i="1" dirty="0"/>
            </a:br>
            <a:r>
              <a:rPr lang="en-US" sz="1400" i="1" dirty="0"/>
              <a:t>Any secondary publication of documents, data, presentations and videos must be referenced with the declaration that "These data have (or this document, presentation or video has) been produced in part under ECDC service contracts and made available by EUCAST at no cost to the user and can be accessed on the EUCAST website </a:t>
            </a:r>
            <a:r>
              <a:rPr lang="en-US" sz="1400" i="1" dirty="0" err="1"/>
              <a:t>www.eucast.org</a:t>
            </a:r>
            <a:r>
              <a:rPr lang="en-US" sz="1400" i="1" dirty="0"/>
              <a:t>. EUCAST recommendations are frequently updated and the latest versions are available at </a:t>
            </a:r>
            <a:r>
              <a:rPr lang="en-US" sz="1400" i="1" dirty="0" err="1"/>
              <a:t>www.eucast.org</a:t>
            </a:r>
            <a:r>
              <a:rPr lang="en-US" sz="1400" i="1" dirty="0"/>
              <a:t>."</a:t>
            </a:r>
            <a:r>
              <a:rPr lang="en-US" sz="1400" dirty="0"/>
              <a:t/>
            </a:r>
            <a:br>
              <a:rPr lang="en-US" sz="1400" dirty="0"/>
            </a:br>
            <a:endParaRPr lang="en-US" sz="1400" dirty="0"/>
          </a:p>
        </p:txBody>
      </p:sp>
      <p:sp>
        <p:nvSpPr>
          <p:cNvPr id="3" name="Text Placeholder 2"/>
          <p:cNvSpPr>
            <a:spLocks noGrp="1"/>
          </p:cNvSpPr>
          <p:nvPr>
            <p:ph type="body" idx="1"/>
          </p:nvPr>
        </p:nvSpPr>
        <p:spPr>
          <a:xfrm>
            <a:off x="2135560" y="332657"/>
            <a:ext cx="7772400" cy="1500187"/>
          </a:xfrm>
        </p:spPr>
        <p:txBody>
          <a:bodyPr/>
          <a:lstStyle/>
          <a:p>
            <a:r>
              <a:rPr lang="en-US" dirty="0" smtClean="0"/>
              <a:t>Thank you</a:t>
            </a:r>
            <a:endParaRPr lang="en-US" dirty="0"/>
          </a:p>
        </p:txBody>
      </p:sp>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32040079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Assessing MIC distributions for aggregation*</a:t>
            </a:r>
          </a:p>
        </p:txBody>
      </p:sp>
      <p:sp>
        <p:nvSpPr>
          <p:cNvPr id="5" name="Footer Placeholder 4"/>
          <p:cNvSpPr>
            <a:spLocks noGrp="1"/>
          </p:cNvSpPr>
          <p:nvPr>
            <p:ph type="ftr" sz="quarter" idx="11"/>
          </p:nvPr>
        </p:nvSpPr>
        <p:spPr/>
        <p:txBody>
          <a:bodyPr/>
          <a:lstStyle/>
          <a:p>
            <a:r>
              <a:rPr lang="sv-SE" dirty="0" smtClean="0"/>
              <a:t>Copyright EUCAST - </a:t>
            </a:r>
            <a:r>
              <a:rPr lang="sv-SE" dirty="0" err="1" smtClean="0"/>
              <a:t>see</a:t>
            </a:r>
            <a:r>
              <a:rPr lang="sv-SE" dirty="0" smtClean="0"/>
              <a:t> </a:t>
            </a:r>
            <a:r>
              <a:rPr lang="sv-SE" dirty="0" err="1" smtClean="0"/>
              <a:t>www.eucast.org</a:t>
            </a:r>
            <a:endParaRPr lang="sv-SE" dirty="0"/>
          </a:p>
        </p:txBody>
      </p:sp>
      <p:pic>
        <p:nvPicPr>
          <p:cNvPr id="6" name="Bildobjekt 2"/>
          <p:cNvPicPr>
            <a:picLocks noChangeAspect="1"/>
          </p:cNvPicPr>
          <p:nvPr/>
        </p:nvPicPr>
        <p:blipFill>
          <a:blip r:embed="rId2"/>
          <a:stretch>
            <a:fillRect/>
          </a:stretch>
        </p:blipFill>
        <p:spPr>
          <a:xfrm>
            <a:off x="2711624" y="1268760"/>
            <a:ext cx="6948264" cy="4289424"/>
          </a:xfrm>
          <a:prstGeom prst="rect">
            <a:avLst/>
          </a:prstGeom>
        </p:spPr>
      </p:pic>
      <p:sp>
        <p:nvSpPr>
          <p:cNvPr id="7" name="TextBox 6"/>
          <p:cNvSpPr txBox="1"/>
          <p:nvPr/>
        </p:nvSpPr>
        <p:spPr>
          <a:xfrm>
            <a:off x="4583832" y="5733256"/>
            <a:ext cx="2662620" cy="369332"/>
          </a:xfrm>
          <a:prstGeom prst="rect">
            <a:avLst/>
          </a:prstGeom>
          <a:noFill/>
        </p:spPr>
        <p:txBody>
          <a:bodyPr wrap="none" rtlCol="0">
            <a:spAutoFit/>
          </a:bodyPr>
          <a:lstStyle/>
          <a:p>
            <a:r>
              <a:rPr lang="en-US" dirty="0"/>
              <a:t>*From the EUCAST SOP 10</a:t>
            </a:r>
          </a:p>
        </p:txBody>
      </p:sp>
    </p:spTree>
    <p:extLst>
      <p:ext uri="{BB962C8B-B14F-4D97-AF65-F5344CB8AC3E}">
        <p14:creationId xmlns:p14="http://schemas.microsoft.com/office/powerpoint/2010/main" val="20420675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3442149" y="260648"/>
            <a:ext cx="5307701" cy="6858000"/>
          </a:xfrm>
          <a:prstGeom prst="rect">
            <a:avLst/>
          </a:prstGeom>
        </p:spPr>
      </p:pic>
      <p:sp>
        <p:nvSpPr>
          <p:cNvPr id="4" name="Footer Placeholder 3"/>
          <p:cNvSpPr>
            <a:spLocks noGrp="1"/>
          </p:cNvSpPr>
          <p:nvPr>
            <p:ph type="ftr" sz="quarter" idx="11"/>
          </p:nvPr>
        </p:nvSpPr>
        <p:spPr/>
        <p:txBody>
          <a:bodyPr/>
          <a:lstStyle/>
          <a:p>
            <a:r>
              <a:rPr lang="sv-SE" smtClean="0"/>
              <a:t>Copyright EUCAST - see www.eucast.org</a:t>
            </a:r>
            <a:endParaRPr lang="sv-SE"/>
          </a:p>
        </p:txBody>
      </p:sp>
      <p:sp>
        <p:nvSpPr>
          <p:cNvPr id="5" name="TextBox 6"/>
          <p:cNvSpPr txBox="1"/>
          <p:nvPr/>
        </p:nvSpPr>
        <p:spPr>
          <a:xfrm>
            <a:off x="417804" y="6187837"/>
            <a:ext cx="2662620" cy="369332"/>
          </a:xfrm>
          <a:prstGeom prst="rect">
            <a:avLst/>
          </a:prstGeom>
          <a:noFill/>
        </p:spPr>
        <p:txBody>
          <a:bodyPr wrap="none" rtlCol="0">
            <a:spAutoFit/>
          </a:bodyPr>
          <a:lstStyle/>
          <a:p>
            <a:r>
              <a:rPr lang="en-US" dirty="0"/>
              <a:t>*From the EUCAST SOP 10</a:t>
            </a:r>
          </a:p>
        </p:txBody>
      </p:sp>
    </p:spTree>
    <p:extLst>
      <p:ext uri="{BB962C8B-B14F-4D97-AF65-F5344CB8AC3E}">
        <p14:creationId xmlns:p14="http://schemas.microsoft.com/office/powerpoint/2010/main" val="2092309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24000" y="1"/>
            <a:ext cx="9144000" cy="6840783"/>
          </a:xfrm>
          <a:prstGeom prst="rect">
            <a:avLst/>
          </a:prstGeom>
        </p:spPr>
      </p:pic>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206129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524000" y="0"/>
            <a:ext cx="9141446" cy="6858000"/>
          </a:xfrm>
          <a:prstGeom prst="rect">
            <a:avLst/>
          </a:prstGeom>
        </p:spPr>
      </p:pic>
      <p:sp>
        <p:nvSpPr>
          <p:cNvPr id="5" name="Footer Placeholder 4"/>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93794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66000">
              <a:srgbClr val="000000"/>
            </a:gs>
          </a:gsLst>
          <a:path path="circle">
            <a:fillToRect l="100000" t="100000"/>
          </a:path>
        </a:gradFill>
        <a:effectLst/>
      </p:bgPr>
    </p:bg>
    <p:spTree>
      <p:nvGrpSpPr>
        <p:cNvPr id="1" name=""/>
        <p:cNvGrpSpPr/>
        <p:nvPr/>
      </p:nvGrpSpPr>
      <p:grpSpPr>
        <a:xfrm>
          <a:off x="0" y="0"/>
          <a:ext cx="0" cy="0"/>
          <a:chOff x="0" y="0"/>
          <a:chExt cx="0" cy="0"/>
        </a:xfrm>
      </p:grpSpPr>
      <p:sp>
        <p:nvSpPr>
          <p:cNvPr id="685058" name="Rectangle 2"/>
          <p:cNvSpPr>
            <a:spLocks noGrp="1"/>
          </p:cNvSpPr>
          <p:nvPr>
            <p:ph type="title"/>
          </p:nvPr>
        </p:nvSpPr>
        <p:spPr>
          <a:xfrm>
            <a:off x="1981200" y="188641"/>
            <a:ext cx="8229600" cy="706091"/>
          </a:xfrm>
        </p:spPr>
        <p:txBody>
          <a:bodyPr>
            <a:normAutofit/>
          </a:bodyPr>
          <a:lstStyle/>
          <a:p>
            <a:r>
              <a:rPr lang="sv-SE" sz="2800" b="1" dirty="0">
                <a:solidFill>
                  <a:srgbClr val="FFFF00"/>
                </a:solidFill>
              </a:rPr>
              <a:t>MIC distributions and ECOFFs on EUCAST </a:t>
            </a:r>
            <a:r>
              <a:rPr lang="sv-SE" sz="2800" b="1" dirty="0" err="1">
                <a:solidFill>
                  <a:srgbClr val="FFFF00"/>
                </a:solidFill>
              </a:rPr>
              <a:t>website</a:t>
            </a:r>
            <a:endParaRPr lang="sv-SE" sz="2800" b="1" dirty="0">
              <a:solidFill>
                <a:srgbClr val="FFFF00"/>
              </a:solidFill>
            </a:endParaRPr>
          </a:p>
        </p:txBody>
      </p:sp>
      <p:sp>
        <p:nvSpPr>
          <p:cNvPr id="685059" name="Rectangle 3"/>
          <p:cNvSpPr>
            <a:spLocks noGrp="1"/>
          </p:cNvSpPr>
          <p:nvPr>
            <p:ph idx="1"/>
          </p:nvPr>
        </p:nvSpPr>
        <p:spPr>
          <a:xfrm>
            <a:off x="2279576" y="836712"/>
            <a:ext cx="7920038" cy="4896544"/>
          </a:xfrm>
        </p:spPr>
        <p:txBody>
          <a:bodyPr>
            <a:noAutofit/>
          </a:bodyPr>
          <a:lstStyle/>
          <a:p>
            <a:r>
              <a:rPr lang="sv-SE" sz="2400" dirty="0">
                <a:solidFill>
                  <a:schemeClr val="bg1"/>
                </a:solidFill>
              </a:rPr>
              <a:t>&gt;0.5 million hits per </a:t>
            </a:r>
            <a:r>
              <a:rPr lang="sv-SE" sz="2400" dirty="0" err="1">
                <a:solidFill>
                  <a:schemeClr val="bg1"/>
                </a:solidFill>
              </a:rPr>
              <a:t>year</a:t>
            </a:r>
            <a:r>
              <a:rPr lang="sv-SE" sz="2400" dirty="0">
                <a:solidFill>
                  <a:schemeClr val="bg1"/>
                </a:solidFill>
              </a:rPr>
              <a:t> </a:t>
            </a:r>
          </a:p>
          <a:p>
            <a:r>
              <a:rPr lang="sv-SE" sz="2400" dirty="0">
                <a:solidFill>
                  <a:schemeClr val="bg1"/>
                </a:solidFill>
              </a:rPr>
              <a:t>&gt;32 000 MIC distributions </a:t>
            </a:r>
          </a:p>
          <a:p>
            <a:r>
              <a:rPr lang="sv-SE" sz="2400" dirty="0" err="1">
                <a:solidFill>
                  <a:schemeClr val="bg1"/>
                </a:solidFill>
              </a:rPr>
              <a:t>Up</a:t>
            </a:r>
            <a:r>
              <a:rPr lang="sv-SE" sz="2400" dirty="0">
                <a:solidFill>
                  <a:schemeClr val="bg1"/>
                </a:solidFill>
              </a:rPr>
              <a:t> </a:t>
            </a:r>
            <a:r>
              <a:rPr lang="sv-SE" sz="2400" dirty="0" err="1">
                <a:solidFill>
                  <a:schemeClr val="bg1"/>
                </a:solidFill>
              </a:rPr>
              <a:t>to</a:t>
            </a:r>
            <a:r>
              <a:rPr lang="sv-SE" sz="2400" dirty="0">
                <a:solidFill>
                  <a:schemeClr val="bg1"/>
                </a:solidFill>
              </a:rPr>
              <a:t> 100 000 MIC-</a:t>
            </a:r>
            <a:r>
              <a:rPr lang="sv-SE" sz="2400" dirty="0" err="1">
                <a:solidFill>
                  <a:schemeClr val="bg1"/>
                </a:solidFill>
              </a:rPr>
              <a:t>values</a:t>
            </a:r>
            <a:r>
              <a:rPr lang="sv-SE" sz="2400" dirty="0">
                <a:solidFill>
                  <a:schemeClr val="bg1"/>
                </a:solidFill>
              </a:rPr>
              <a:t> per distribution </a:t>
            </a:r>
          </a:p>
          <a:p>
            <a:r>
              <a:rPr lang="sv-SE" sz="2400" dirty="0">
                <a:solidFill>
                  <a:schemeClr val="bg1"/>
                </a:solidFill>
              </a:rPr>
              <a:t>Data from </a:t>
            </a:r>
            <a:r>
              <a:rPr lang="sv-SE" sz="2400" dirty="0" err="1">
                <a:solidFill>
                  <a:schemeClr val="bg1"/>
                </a:solidFill>
              </a:rPr>
              <a:t>many</a:t>
            </a:r>
            <a:r>
              <a:rPr lang="sv-SE" sz="2400" dirty="0">
                <a:solidFill>
                  <a:schemeClr val="bg1"/>
                </a:solidFill>
              </a:rPr>
              <a:t> </a:t>
            </a:r>
            <a:r>
              <a:rPr lang="sv-SE" sz="2400" dirty="0" err="1">
                <a:solidFill>
                  <a:schemeClr val="bg1"/>
                </a:solidFill>
              </a:rPr>
              <a:t>investigators</a:t>
            </a:r>
            <a:r>
              <a:rPr lang="sv-SE" sz="2400" dirty="0">
                <a:solidFill>
                  <a:schemeClr val="bg1"/>
                </a:solidFill>
              </a:rPr>
              <a:t> (1 – 100 per </a:t>
            </a:r>
            <a:r>
              <a:rPr lang="sv-SE" sz="2400" dirty="0" err="1">
                <a:solidFill>
                  <a:schemeClr val="bg1"/>
                </a:solidFill>
              </a:rPr>
              <a:t>distrib</a:t>
            </a:r>
            <a:r>
              <a:rPr lang="sv-SE" sz="2400" dirty="0">
                <a:solidFill>
                  <a:schemeClr val="bg1"/>
                </a:solidFill>
              </a:rPr>
              <a:t>.)</a:t>
            </a:r>
          </a:p>
          <a:p>
            <a:r>
              <a:rPr lang="sv-SE" sz="2400" dirty="0">
                <a:solidFill>
                  <a:schemeClr val="bg1"/>
                </a:solidFill>
              </a:rPr>
              <a:t>Data from </a:t>
            </a:r>
            <a:r>
              <a:rPr lang="sv-SE" sz="2400" dirty="0" err="1">
                <a:solidFill>
                  <a:schemeClr val="bg1"/>
                </a:solidFill>
              </a:rPr>
              <a:t>many</a:t>
            </a:r>
            <a:r>
              <a:rPr lang="sv-SE" sz="2400" dirty="0">
                <a:solidFill>
                  <a:schemeClr val="bg1"/>
                </a:solidFill>
              </a:rPr>
              <a:t> </a:t>
            </a:r>
            <a:r>
              <a:rPr lang="sv-SE" sz="2400" dirty="0" err="1">
                <a:solidFill>
                  <a:schemeClr val="bg1"/>
                </a:solidFill>
              </a:rPr>
              <a:t>time</a:t>
            </a:r>
            <a:r>
              <a:rPr lang="sv-SE" sz="2400" dirty="0">
                <a:solidFill>
                  <a:schemeClr val="bg1"/>
                </a:solidFill>
              </a:rPr>
              <a:t> periods (1950 - )</a:t>
            </a:r>
          </a:p>
          <a:p>
            <a:r>
              <a:rPr lang="sv-SE" sz="2400" dirty="0">
                <a:solidFill>
                  <a:schemeClr val="bg1"/>
                </a:solidFill>
              </a:rPr>
              <a:t>Data from </a:t>
            </a:r>
            <a:r>
              <a:rPr lang="sv-SE" sz="2400" dirty="0" err="1">
                <a:solidFill>
                  <a:schemeClr val="bg1"/>
                </a:solidFill>
              </a:rPr>
              <a:t>many</a:t>
            </a:r>
            <a:r>
              <a:rPr lang="sv-SE" sz="2400" dirty="0">
                <a:solidFill>
                  <a:schemeClr val="bg1"/>
                </a:solidFill>
              </a:rPr>
              <a:t> </a:t>
            </a:r>
            <a:r>
              <a:rPr lang="sv-SE" sz="2400" dirty="0" err="1">
                <a:solidFill>
                  <a:schemeClr val="bg1"/>
                </a:solidFill>
              </a:rPr>
              <a:t>geographical</a:t>
            </a:r>
            <a:r>
              <a:rPr lang="sv-SE" sz="2400" dirty="0">
                <a:solidFill>
                  <a:schemeClr val="bg1"/>
                </a:solidFill>
              </a:rPr>
              <a:t> areas and </a:t>
            </a:r>
            <a:r>
              <a:rPr lang="sv-SE" sz="2400" dirty="0" err="1">
                <a:solidFill>
                  <a:schemeClr val="bg1"/>
                </a:solidFill>
              </a:rPr>
              <a:t>projects</a:t>
            </a:r>
            <a:r>
              <a:rPr lang="sv-SE" sz="2400" dirty="0">
                <a:solidFill>
                  <a:schemeClr val="bg1"/>
                </a:solidFill>
              </a:rPr>
              <a:t> </a:t>
            </a:r>
            <a:br>
              <a:rPr lang="sv-SE" sz="2400" dirty="0">
                <a:solidFill>
                  <a:schemeClr val="bg1"/>
                </a:solidFill>
              </a:rPr>
            </a:br>
            <a:r>
              <a:rPr lang="sv-SE" sz="1600" dirty="0">
                <a:solidFill>
                  <a:schemeClr val="bg1"/>
                </a:solidFill>
              </a:rPr>
              <a:t>(USA, </a:t>
            </a:r>
            <a:r>
              <a:rPr lang="sv-SE" sz="1600" dirty="0" err="1">
                <a:solidFill>
                  <a:schemeClr val="bg1"/>
                </a:solidFill>
              </a:rPr>
              <a:t>Europe</a:t>
            </a:r>
            <a:r>
              <a:rPr lang="sv-SE" sz="1600" dirty="0">
                <a:solidFill>
                  <a:schemeClr val="bg1"/>
                </a:solidFill>
              </a:rPr>
              <a:t>, Australia, Far </a:t>
            </a:r>
            <a:r>
              <a:rPr lang="sv-SE" sz="1600" dirty="0" err="1">
                <a:solidFill>
                  <a:schemeClr val="bg1"/>
                </a:solidFill>
              </a:rPr>
              <a:t>East</a:t>
            </a:r>
            <a:r>
              <a:rPr lang="sv-SE" sz="1600" dirty="0">
                <a:solidFill>
                  <a:schemeClr val="bg1"/>
                </a:solidFill>
              </a:rPr>
              <a:t>, South </a:t>
            </a:r>
            <a:r>
              <a:rPr lang="sv-SE" sz="1600" dirty="0" err="1">
                <a:solidFill>
                  <a:schemeClr val="bg1"/>
                </a:solidFill>
              </a:rPr>
              <a:t>America</a:t>
            </a:r>
            <a:r>
              <a:rPr lang="sv-SE" sz="1600" dirty="0">
                <a:solidFill>
                  <a:schemeClr val="bg1"/>
                </a:solidFill>
              </a:rPr>
              <a:t>, </a:t>
            </a:r>
            <a:r>
              <a:rPr lang="sv-SE" sz="1600" dirty="0" err="1">
                <a:solidFill>
                  <a:schemeClr val="bg1"/>
                </a:solidFill>
              </a:rPr>
              <a:t>Sentry</a:t>
            </a:r>
            <a:r>
              <a:rPr lang="sv-SE" sz="1600" dirty="0">
                <a:solidFill>
                  <a:schemeClr val="bg1"/>
                </a:solidFill>
              </a:rPr>
              <a:t>, </a:t>
            </a:r>
            <a:r>
              <a:rPr lang="sv-SE" sz="1600" dirty="0" err="1">
                <a:solidFill>
                  <a:schemeClr val="bg1"/>
                </a:solidFill>
              </a:rPr>
              <a:t>Mystic</a:t>
            </a:r>
            <a:r>
              <a:rPr lang="sv-SE" sz="1600" dirty="0">
                <a:solidFill>
                  <a:schemeClr val="bg1"/>
                </a:solidFill>
              </a:rPr>
              <a:t>, </a:t>
            </a:r>
            <a:r>
              <a:rPr lang="sv-SE" sz="1600" dirty="0" err="1">
                <a:solidFill>
                  <a:schemeClr val="bg1"/>
                </a:solidFill>
              </a:rPr>
              <a:t>etc</a:t>
            </a:r>
            <a:r>
              <a:rPr lang="sv-SE" sz="1600" dirty="0">
                <a:solidFill>
                  <a:schemeClr val="bg1"/>
                </a:solidFill>
              </a:rPr>
              <a:t>)</a:t>
            </a:r>
          </a:p>
          <a:p>
            <a:r>
              <a:rPr lang="sv-SE" sz="2400" dirty="0">
                <a:solidFill>
                  <a:schemeClr val="bg1"/>
                </a:solidFill>
              </a:rPr>
              <a:t>Data </a:t>
            </a:r>
            <a:r>
              <a:rPr lang="sv-SE" sz="2400" dirty="0" err="1">
                <a:solidFill>
                  <a:schemeClr val="bg1"/>
                </a:solidFill>
              </a:rPr>
              <a:t>of</a:t>
            </a:r>
            <a:r>
              <a:rPr lang="sv-SE" sz="2400" dirty="0">
                <a:solidFill>
                  <a:schemeClr val="bg1"/>
                </a:solidFill>
              </a:rPr>
              <a:t> </a:t>
            </a:r>
            <a:r>
              <a:rPr lang="sv-SE" sz="2400" dirty="0" err="1">
                <a:solidFill>
                  <a:schemeClr val="bg1"/>
                </a:solidFill>
              </a:rPr>
              <a:t>multiple</a:t>
            </a:r>
            <a:r>
              <a:rPr lang="sv-SE" sz="2400" dirty="0">
                <a:solidFill>
                  <a:schemeClr val="bg1"/>
                </a:solidFill>
              </a:rPr>
              <a:t> </a:t>
            </a:r>
            <a:r>
              <a:rPr lang="sv-SE" sz="2400" dirty="0" err="1">
                <a:solidFill>
                  <a:schemeClr val="bg1"/>
                </a:solidFill>
              </a:rPr>
              <a:t>origin</a:t>
            </a:r>
            <a:r>
              <a:rPr lang="sv-SE" sz="2400" dirty="0">
                <a:solidFill>
                  <a:schemeClr val="bg1"/>
                </a:solidFill>
              </a:rPr>
              <a:t/>
            </a:r>
            <a:br>
              <a:rPr lang="sv-SE" sz="2400" dirty="0">
                <a:solidFill>
                  <a:schemeClr val="bg1"/>
                </a:solidFill>
              </a:rPr>
            </a:br>
            <a:r>
              <a:rPr lang="sv-SE" sz="2000" dirty="0">
                <a:solidFill>
                  <a:schemeClr val="bg1"/>
                </a:solidFill>
              </a:rPr>
              <a:t>(</a:t>
            </a:r>
            <a:r>
              <a:rPr lang="sv-SE" sz="1600" dirty="0">
                <a:solidFill>
                  <a:schemeClr val="bg1"/>
                </a:solidFill>
              </a:rPr>
              <a:t>Human </a:t>
            </a:r>
            <a:r>
              <a:rPr lang="sv-SE" sz="1600" dirty="0" err="1">
                <a:solidFill>
                  <a:schemeClr val="bg1"/>
                </a:solidFill>
              </a:rPr>
              <a:t>clinical</a:t>
            </a:r>
            <a:r>
              <a:rPr lang="sv-SE" sz="1600" dirty="0">
                <a:solidFill>
                  <a:schemeClr val="bg1"/>
                </a:solidFill>
              </a:rPr>
              <a:t> data, </a:t>
            </a:r>
            <a:r>
              <a:rPr lang="sv-SE" sz="1600" dirty="0" err="1">
                <a:solidFill>
                  <a:schemeClr val="bg1"/>
                </a:solidFill>
              </a:rPr>
              <a:t>Surveillance</a:t>
            </a:r>
            <a:r>
              <a:rPr lang="sv-SE" sz="1600" dirty="0">
                <a:solidFill>
                  <a:schemeClr val="bg1"/>
                </a:solidFill>
              </a:rPr>
              <a:t> programs, </a:t>
            </a:r>
            <a:r>
              <a:rPr lang="sv-SE" sz="1600" dirty="0" err="1">
                <a:solidFill>
                  <a:schemeClr val="bg1"/>
                </a:solidFill>
              </a:rPr>
              <a:t>Veterinarian</a:t>
            </a:r>
            <a:r>
              <a:rPr lang="sv-SE" sz="1600" dirty="0">
                <a:solidFill>
                  <a:schemeClr val="bg1"/>
                </a:solidFill>
              </a:rPr>
              <a:t> data, </a:t>
            </a:r>
            <a:r>
              <a:rPr lang="sv-SE" sz="1600" dirty="0" err="1">
                <a:solidFill>
                  <a:schemeClr val="bg1"/>
                </a:solidFill>
              </a:rPr>
              <a:t>Wild</a:t>
            </a:r>
            <a:r>
              <a:rPr lang="sv-SE" sz="1600" dirty="0">
                <a:solidFill>
                  <a:schemeClr val="bg1"/>
                </a:solidFill>
              </a:rPr>
              <a:t> </a:t>
            </a:r>
            <a:r>
              <a:rPr lang="sv-SE" sz="1600" dirty="0" err="1">
                <a:solidFill>
                  <a:schemeClr val="bg1"/>
                </a:solidFill>
              </a:rPr>
              <a:t>life</a:t>
            </a:r>
            <a:r>
              <a:rPr lang="sv-SE" sz="1600" dirty="0">
                <a:solidFill>
                  <a:schemeClr val="bg1"/>
                </a:solidFill>
              </a:rPr>
              <a:t>, </a:t>
            </a:r>
            <a:r>
              <a:rPr lang="sv-SE" sz="1600" dirty="0" err="1">
                <a:solidFill>
                  <a:schemeClr val="bg1"/>
                </a:solidFill>
              </a:rPr>
              <a:t>Food</a:t>
            </a:r>
            <a:r>
              <a:rPr lang="sv-SE" sz="1600" dirty="0">
                <a:solidFill>
                  <a:schemeClr val="bg1"/>
                </a:solidFill>
              </a:rPr>
              <a:t> </a:t>
            </a:r>
            <a:r>
              <a:rPr lang="sv-SE" sz="1600" dirty="0" err="1">
                <a:solidFill>
                  <a:schemeClr val="bg1"/>
                </a:solidFill>
              </a:rPr>
              <a:t>safety</a:t>
            </a:r>
            <a:r>
              <a:rPr lang="sv-SE" sz="1600" dirty="0">
                <a:solidFill>
                  <a:schemeClr val="bg1"/>
                </a:solidFill>
              </a:rPr>
              <a:t> programs)</a:t>
            </a:r>
          </a:p>
          <a:p>
            <a:r>
              <a:rPr lang="sv-SE" sz="2000" dirty="0" err="1" smtClean="0">
                <a:solidFill>
                  <a:schemeClr val="bg1"/>
                </a:solidFill>
              </a:rPr>
              <a:t>Ownership</a:t>
            </a:r>
            <a:r>
              <a:rPr lang="sv-SE" sz="2000" dirty="0">
                <a:solidFill>
                  <a:schemeClr val="bg1"/>
                </a:solidFill>
              </a:rPr>
              <a:t>: </a:t>
            </a:r>
          </a:p>
          <a:p>
            <a:pPr lvl="1"/>
            <a:r>
              <a:rPr lang="sv-SE" sz="1600" dirty="0">
                <a:solidFill>
                  <a:schemeClr val="bg1"/>
                </a:solidFill>
              </a:rPr>
              <a:t>Software and administration: ESCMID/EUCAST</a:t>
            </a:r>
          </a:p>
          <a:p>
            <a:pPr lvl="1"/>
            <a:r>
              <a:rPr lang="sv-SE" sz="1600" dirty="0" err="1">
                <a:solidFill>
                  <a:schemeClr val="bg1"/>
                </a:solidFill>
              </a:rPr>
              <a:t>Database</a:t>
            </a:r>
            <a:r>
              <a:rPr lang="sv-SE" sz="1600" dirty="0">
                <a:solidFill>
                  <a:schemeClr val="bg1"/>
                </a:solidFill>
              </a:rPr>
              <a:t>: </a:t>
            </a:r>
            <a:r>
              <a:rPr lang="sv-SE" sz="1600" dirty="0" err="1">
                <a:solidFill>
                  <a:schemeClr val="bg1"/>
                </a:solidFill>
              </a:rPr>
              <a:t>individual</a:t>
            </a:r>
            <a:r>
              <a:rPr lang="sv-SE" sz="1600" dirty="0">
                <a:solidFill>
                  <a:schemeClr val="bg1"/>
                </a:solidFill>
              </a:rPr>
              <a:t> </a:t>
            </a:r>
            <a:r>
              <a:rPr lang="sv-SE" sz="1600" dirty="0" err="1">
                <a:solidFill>
                  <a:schemeClr val="bg1"/>
                </a:solidFill>
              </a:rPr>
              <a:t>ownership</a:t>
            </a:r>
            <a:r>
              <a:rPr lang="sv-SE" sz="1600" dirty="0">
                <a:solidFill>
                  <a:schemeClr val="bg1"/>
                </a:solidFill>
              </a:rPr>
              <a:t> </a:t>
            </a:r>
            <a:r>
              <a:rPr lang="sv-SE" sz="1600" dirty="0" err="1">
                <a:solidFill>
                  <a:schemeClr val="bg1"/>
                </a:solidFill>
              </a:rPr>
              <a:t>of</a:t>
            </a:r>
            <a:r>
              <a:rPr lang="sv-SE" sz="1600" dirty="0">
                <a:solidFill>
                  <a:schemeClr val="bg1"/>
                </a:solidFill>
              </a:rPr>
              <a:t> original data</a:t>
            </a:r>
          </a:p>
          <a:p>
            <a:pPr marL="0" indent="0">
              <a:buNone/>
            </a:pPr>
            <a:endParaRPr lang="sv-SE" sz="2000" dirty="0">
              <a:solidFill>
                <a:schemeClr val="bg1"/>
              </a:solidFill>
            </a:endParaRPr>
          </a:p>
          <a:p>
            <a:endParaRPr lang="sv-SE" sz="2400"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3" y="5877273"/>
            <a:ext cx="2264097" cy="496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323819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5059">
                                            <p:txEl>
                                              <p:pRg st="0" end="0"/>
                                            </p:txEl>
                                          </p:spTgt>
                                        </p:tgtEl>
                                        <p:attrNameLst>
                                          <p:attrName>style.visibility</p:attrName>
                                        </p:attrNameLst>
                                      </p:cBhvr>
                                      <p:to>
                                        <p:strVal val="visible"/>
                                      </p:to>
                                    </p:set>
                                    <p:animEffect transition="in" filter="fade">
                                      <p:cBhvr>
                                        <p:cTn id="7" dur="500"/>
                                        <p:tgtEl>
                                          <p:spTgt spid="68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5059">
                                            <p:txEl>
                                              <p:pRg st="1" end="1"/>
                                            </p:txEl>
                                          </p:spTgt>
                                        </p:tgtEl>
                                        <p:attrNameLst>
                                          <p:attrName>style.visibility</p:attrName>
                                        </p:attrNameLst>
                                      </p:cBhvr>
                                      <p:to>
                                        <p:strVal val="visible"/>
                                      </p:to>
                                    </p:set>
                                    <p:animEffect transition="in" filter="fade">
                                      <p:cBhvr>
                                        <p:cTn id="12" dur="500"/>
                                        <p:tgtEl>
                                          <p:spTgt spid="68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5059">
                                            <p:txEl>
                                              <p:pRg st="2" end="2"/>
                                            </p:txEl>
                                          </p:spTgt>
                                        </p:tgtEl>
                                        <p:attrNameLst>
                                          <p:attrName>style.visibility</p:attrName>
                                        </p:attrNameLst>
                                      </p:cBhvr>
                                      <p:to>
                                        <p:strVal val="visible"/>
                                      </p:to>
                                    </p:set>
                                    <p:animEffect transition="in" filter="fade">
                                      <p:cBhvr>
                                        <p:cTn id="17" dur="500"/>
                                        <p:tgtEl>
                                          <p:spTgt spid="6850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85059">
                                            <p:txEl>
                                              <p:pRg st="3" end="3"/>
                                            </p:txEl>
                                          </p:spTgt>
                                        </p:tgtEl>
                                        <p:attrNameLst>
                                          <p:attrName>style.visibility</p:attrName>
                                        </p:attrNameLst>
                                      </p:cBhvr>
                                      <p:to>
                                        <p:strVal val="visible"/>
                                      </p:to>
                                    </p:set>
                                    <p:animEffect transition="in" filter="fade">
                                      <p:cBhvr>
                                        <p:cTn id="22" dur="500"/>
                                        <p:tgtEl>
                                          <p:spTgt spid="6850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5059">
                                            <p:txEl>
                                              <p:pRg st="4" end="4"/>
                                            </p:txEl>
                                          </p:spTgt>
                                        </p:tgtEl>
                                        <p:attrNameLst>
                                          <p:attrName>style.visibility</p:attrName>
                                        </p:attrNameLst>
                                      </p:cBhvr>
                                      <p:to>
                                        <p:strVal val="visible"/>
                                      </p:to>
                                    </p:set>
                                    <p:animEffect transition="in" filter="fade">
                                      <p:cBhvr>
                                        <p:cTn id="27" dur="500"/>
                                        <p:tgtEl>
                                          <p:spTgt spid="6850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85059">
                                            <p:txEl>
                                              <p:pRg st="5" end="5"/>
                                            </p:txEl>
                                          </p:spTgt>
                                        </p:tgtEl>
                                        <p:attrNameLst>
                                          <p:attrName>style.visibility</p:attrName>
                                        </p:attrNameLst>
                                      </p:cBhvr>
                                      <p:to>
                                        <p:strVal val="visible"/>
                                      </p:to>
                                    </p:set>
                                    <p:animEffect transition="in" filter="fade">
                                      <p:cBhvr>
                                        <p:cTn id="32" dur="500"/>
                                        <p:tgtEl>
                                          <p:spTgt spid="68505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85059">
                                            <p:txEl>
                                              <p:pRg st="6" end="6"/>
                                            </p:txEl>
                                          </p:spTgt>
                                        </p:tgtEl>
                                        <p:attrNameLst>
                                          <p:attrName>style.visibility</p:attrName>
                                        </p:attrNameLst>
                                      </p:cBhvr>
                                      <p:to>
                                        <p:strVal val="visible"/>
                                      </p:to>
                                    </p:set>
                                    <p:animEffect transition="in" filter="fade">
                                      <p:cBhvr>
                                        <p:cTn id="37" dur="500"/>
                                        <p:tgtEl>
                                          <p:spTgt spid="68505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85059">
                                            <p:txEl>
                                              <p:pRg st="7" end="7"/>
                                            </p:txEl>
                                          </p:spTgt>
                                        </p:tgtEl>
                                        <p:attrNameLst>
                                          <p:attrName>style.visibility</p:attrName>
                                        </p:attrNameLst>
                                      </p:cBhvr>
                                      <p:to>
                                        <p:strVal val="visible"/>
                                      </p:to>
                                    </p:set>
                                    <p:animEffect transition="in" filter="fade">
                                      <p:cBhvr>
                                        <p:cTn id="42" dur="500"/>
                                        <p:tgtEl>
                                          <p:spTgt spid="685059">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85059">
                                            <p:txEl>
                                              <p:pRg st="8" end="8"/>
                                            </p:txEl>
                                          </p:spTgt>
                                        </p:tgtEl>
                                        <p:attrNameLst>
                                          <p:attrName>style.visibility</p:attrName>
                                        </p:attrNameLst>
                                      </p:cBhvr>
                                      <p:to>
                                        <p:strVal val="visible"/>
                                      </p:to>
                                    </p:set>
                                    <p:animEffect transition="in" filter="fade">
                                      <p:cBhvr>
                                        <p:cTn id="45" dur="500"/>
                                        <p:tgtEl>
                                          <p:spTgt spid="685059">
                                            <p:txEl>
                                              <p:pRg st="8" end="8"/>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85059">
                                            <p:txEl>
                                              <p:pRg st="9" end="9"/>
                                            </p:txEl>
                                          </p:spTgt>
                                        </p:tgtEl>
                                        <p:attrNameLst>
                                          <p:attrName>style.visibility</p:attrName>
                                        </p:attrNameLst>
                                      </p:cBhvr>
                                      <p:to>
                                        <p:strVal val="visible"/>
                                      </p:to>
                                    </p:set>
                                    <p:animEffect transition="in" filter="fade">
                                      <p:cBhvr>
                                        <p:cTn id="48" dur="500"/>
                                        <p:tgtEl>
                                          <p:spTgt spid="6850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981200" y="446290"/>
            <a:ext cx="8229600" cy="1143000"/>
          </a:xfrm>
        </p:spPr>
        <p:txBody>
          <a:bodyPr>
            <a:normAutofit fontScale="90000"/>
          </a:bodyPr>
          <a:lstStyle/>
          <a:p>
            <a:r>
              <a:rPr lang="sv-SE" dirty="0" smtClean="0"/>
              <a:t>MIC distributions in the EUCAST </a:t>
            </a:r>
            <a:r>
              <a:rPr lang="sv-SE" dirty="0" err="1" smtClean="0"/>
              <a:t>database</a:t>
            </a:r>
            <a:r>
              <a:rPr lang="sv-SE" dirty="0" smtClean="0"/>
              <a:t> </a:t>
            </a:r>
            <a:r>
              <a:rPr lang="sv-SE" dirty="0" err="1" smtClean="0"/>
              <a:t>originates</a:t>
            </a:r>
            <a:r>
              <a:rPr lang="sv-SE" dirty="0" smtClean="0"/>
              <a:t> from…</a:t>
            </a:r>
            <a:endParaRPr lang="sv-SE" dirty="0"/>
          </a:p>
        </p:txBody>
      </p:sp>
      <p:sp>
        <p:nvSpPr>
          <p:cNvPr id="3" name="Platshållare för innehåll 2"/>
          <p:cNvSpPr>
            <a:spLocks noGrp="1"/>
          </p:cNvSpPr>
          <p:nvPr>
            <p:ph idx="1"/>
          </p:nvPr>
        </p:nvSpPr>
        <p:spPr>
          <a:xfrm>
            <a:off x="1981200" y="1916832"/>
            <a:ext cx="8229600" cy="4320480"/>
          </a:xfrm>
          <a:ln>
            <a:solidFill>
              <a:schemeClr val="accent1"/>
            </a:solidFill>
          </a:ln>
        </p:spPr>
        <p:txBody>
          <a:bodyPr>
            <a:normAutofit fontScale="92500" lnSpcReduction="20000"/>
          </a:bodyPr>
          <a:lstStyle/>
          <a:p>
            <a:r>
              <a:rPr lang="sv-SE" sz="2400" dirty="0" err="1">
                <a:latin typeface="Arial" charset="0"/>
                <a:ea typeface="Arial" charset="0"/>
                <a:cs typeface="Arial" charset="0"/>
              </a:rPr>
              <a:t>breakpoint</a:t>
            </a:r>
            <a:r>
              <a:rPr lang="sv-SE" sz="2400" dirty="0">
                <a:latin typeface="Arial" charset="0"/>
                <a:ea typeface="Arial" charset="0"/>
                <a:cs typeface="Arial" charset="0"/>
              </a:rPr>
              <a:t> </a:t>
            </a:r>
            <a:r>
              <a:rPr lang="sv-SE" sz="2400" dirty="0" err="1">
                <a:latin typeface="Arial" charset="0"/>
                <a:ea typeface="Arial" charset="0"/>
                <a:cs typeface="Arial" charset="0"/>
              </a:rPr>
              <a:t>committee</a:t>
            </a:r>
            <a:r>
              <a:rPr lang="sv-SE" sz="2400" dirty="0">
                <a:latin typeface="Arial" charset="0"/>
                <a:ea typeface="Arial" charset="0"/>
                <a:cs typeface="Arial" charset="0"/>
              </a:rPr>
              <a:t> material </a:t>
            </a:r>
            <a:br>
              <a:rPr lang="sv-SE" sz="2400" dirty="0">
                <a:latin typeface="Arial" charset="0"/>
                <a:ea typeface="Arial" charset="0"/>
                <a:cs typeface="Arial" charset="0"/>
              </a:rPr>
            </a:br>
            <a:endParaRPr lang="sv-SE" sz="2400" dirty="0">
              <a:latin typeface="Arial" charset="0"/>
              <a:ea typeface="Arial" charset="0"/>
              <a:cs typeface="Arial" charset="0"/>
            </a:endParaRPr>
          </a:p>
          <a:p>
            <a:r>
              <a:rPr lang="sv-SE" sz="2400" dirty="0" err="1">
                <a:latin typeface="Arial" charset="0"/>
                <a:ea typeface="Arial" charset="0"/>
                <a:cs typeface="Arial" charset="0"/>
              </a:rPr>
              <a:t>individual</a:t>
            </a:r>
            <a:r>
              <a:rPr lang="sv-SE" sz="2400" dirty="0">
                <a:latin typeface="Arial" charset="0"/>
                <a:ea typeface="Arial" charset="0"/>
                <a:cs typeface="Arial" charset="0"/>
              </a:rPr>
              <a:t> researchers in human and </a:t>
            </a:r>
            <a:r>
              <a:rPr lang="sv-SE" sz="2400" dirty="0" err="1">
                <a:latin typeface="Arial" charset="0"/>
                <a:ea typeface="Arial" charset="0"/>
                <a:cs typeface="Arial" charset="0"/>
              </a:rPr>
              <a:t>veterinary</a:t>
            </a:r>
            <a:r>
              <a:rPr lang="sv-SE" sz="2400" dirty="0">
                <a:latin typeface="Arial" charset="0"/>
                <a:ea typeface="Arial" charset="0"/>
                <a:cs typeface="Arial" charset="0"/>
              </a:rPr>
              <a:t> medicine </a:t>
            </a:r>
            <a:br>
              <a:rPr lang="sv-SE" sz="2400" dirty="0">
                <a:latin typeface="Arial" charset="0"/>
                <a:ea typeface="Arial" charset="0"/>
                <a:cs typeface="Arial" charset="0"/>
              </a:rPr>
            </a:br>
            <a:endParaRPr lang="sv-SE" sz="2400" dirty="0">
              <a:latin typeface="Arial" charset="0"/>
              <a:ea typeface="Arial" charset="0"/>
              <a:cs typeface="Arial" charset="0"/>
            </a:endParaRPr>
          </a:p>
          <a:p>
            <a:r>
              <a:rPr lang="sv-SE" sz="2400" dirty="0" err="1">
                <a:latin typeface="Arial" charset="0"/>
                <a:ea typeface="Arial" charset="0"/>
                <a:cs typeface="Arial" charset="0"/>
              </a:rPr>
              <a:t>programmes</a:t>
            </a:r>
            <a:r>
              <a:rPr lang="sv-SE" sz="2400" dirty="0">
                <a:latin typeface="Arial" charset="0"/>
                <a:ea typeface="Arial" charset="0"/>
                <a:cs typeface="Arial" charset="0"/>
              </a:rPr>
              <a:t> for the </a:t>
            </a:r>
            <a:r>
              <a:rPr lang="sv-SE" sz="2400" dirty="0" err="1">
                <a:latin typeface="Arial" charset="0"/>
                <a:ea typeface="Arial" charset="0"/>
                <a:cs typeface="Arial" charset="0"/>
              </a:rPr>
              <a:t>surveillance</a:t>
            </a:r>
            <a:r>
              <a:rPr lang="sv-SE" sz="2400" dirty="0">
                <a:latin typeface="Arial" charset="0"/>
                <a:ea typeface="Arial" charset="0"/>
                <a:cs typeface="Arial" charset="0"/>
              </a:rPr>
              <a:t> </a:t>
            </a:r>
            <a:r>
              <a:rPr lang="sv-SE" sz="2400" dirty="0" err="1">
                <a:latin typeface="Arial" charset="0"/>
                <a:ea typeface="Arial" charset="0"/>
                <a:cs typeface="Arial" charset="0"/>
              </a:rPr>
              <a:t>of</a:t>
            </a:r>
            <a:r>
              <a:rPr lang="sv-SE" sz="2400" dirty="0">
                <a:latin typeface="Arial" charset="0"/>
                <a:ea typeface="Arial" charset="0"/>
                <a:cs typeface="Arial" charset="0"/>
              </a:rPr>
              <a:t> </a:t>
            </a:r>
            <a:r>
              <a:rPr lang="sv-SE" sz="2400" dirty="0" err="1">
                <a:latin typeface="Arial" charset="0"/>
                <a:ea typeface="Arial" charset="0"/>
                <a:cs typeface="Arial" charset="0"/>
              </a:rPr>
              <a:t>antimicrobial</a:t>
            </a:r>
            <a:r>
              <a:rPr lang="sv-SE" sz="2400" dirty="0">
                <a:latin typeface="Arial" charset="0"/>
                <a:ea typeface="Arial" charset="0"/>
                <a:cs typeface="Arial" charset="0"/>
              </a:rPr>
              <a:t> </a:t>
            </a:r>
            <a:r>
              <a:rPr lang="sv-SE" sz="2400" dirty="0" err="1">
                <a:latin typeface="Arial" charset="0"/>
                <a:ea typeface="Arial" charset="0"/>
                <a:cs typeface="Arial" charset="0"/>
              </a:rPr>
              <a:t>resistance</a:t>
            </a:r>
            <a:r>
              <a:rPr lang="sv-SE" sz="2400" dirty="0">
                <a:latin typeface="Arial" charset="0"/>
                <a:ea typeface="Arial" charset="0"/>
                <a:cs typeface="Arial" charset="0"/>
              </a:rPr>
              <a:t> in humans and animals</a:t>
            </a:r>
            <a:br>
              <a:rPr lang="sv-SE" sz="2400" dirty="0">
                <a:latin typeface="Arial" charset="0"/>
                <a:ea typeface="Arial" charset="0"/>
                <a:cs typeface="Arial" charset="0"/>
              </a:rPr>
            </a:br>
            <a:endParaRPr lang="sv-SE" sz="2400" dirty="0">
              <a:latin typeface="Arial" charset="0"/>
              <a:ea typeface="Arial" charset="0"/>
              <a:cs typeface="Arial" charset="0"/>
            </a:endParaRPr>
          </a:p>
          <a:p>
            <a:r>
              <a:rPr lang="sv-SE" sz="2400" dirty="0">
                <a:latin typeface="Arial" charset="0"/>
                <a:ea typeface="Arial" charset="0"/>
                <a:cs typeface="Arial" charset="0"/>
              </a:rPr>
              <a:t>EUCAST </a:t>
            </a:r>
            <a:r>
              <a:rPr lang="sv-SE" sz="2400" dirty="0" err="1">
                <a:latin typeface="Arial" charset="0"/>
                <a:ea typeface="Arial" charset="0"/>
                <a:cs typeface="Arial" charset="0"/>
              </a:rPr>
              <a:t>development</a:t>
            </a:r>
            <a:r>
              <a:rPr lang="sv-SE" sz="2400" dirty="0">
                <a:latin typeface="Arial" charset="0"/>
                <a:ea typeface="Arial" charset="0"/>
                <a:cs typeface="Arial" charset="0"/>
              </a:rPr>
              <a:t> </a:t>
            </a:r>
            <a:r>
              <a:rPr lang="sv-SE" sz="2400" dirty="0" err="1">
                <a:latin typeface="Arial" charset="0"/>
                <a:ea typeface="Arial" charset="0"/>
                <a:cs typeface="Arial" charset="0"/>
              </a:rPr>
              <a:t>projects</a:t>
            </a:r>
            <a:r>
              <a:rPr lang="sv-SE" sz="2400" dirty="0">
                <a:latin typeface="Arial" charset="0"/>
                <a:ea typeface="Arial" charset="0"/>
                <a:cs typeface="Arial" charset="0"/>
              </a:rPr>
              <a:t/>
            </a:r>
            <a:br>
              <a:rPr lang="sv-SE" sz="2400" dirty="0">
                <a:latin typeface="Arial" charset="0"/>
                <a:ea typeface="Arial" charset="0"/>
                <a:cs typeface="Arial" charset="0"/>
              </a:rPr>
            </a:br>
            <a:endParaRPr lang="sv-SE" sz="2400" dirty="0">
              <a:latin typeface="Arial" charset="0"/>
              <a:ea typeface="Arial" charset="0"/>
              <a:cs typeface="Arial" charset="0"/>
            </a:endParaRPr>
          </a:p>
          <a:p>
            <a:r>
              <a:rPr lang="sv-SE" sz="2400" dirty="0" err="1">
                <a:latin typeface="Arial" charset="0"/>
                <a:ea typeface="Arial" charset="0"/>
                <a:cs typeface="Arial" charset="0"/>
              </a:rPr>
              <a:t>pharmaceutical</a:t>
            </a:r>
            <a:r>
              <a:rPr lang="sv-SE" sz="2400" dirty="0">
                <a:latin typeface="Arial" charset="0"/>
                <a:ea typeface="Arial" charset="0"/>
                <a:cs typeface="Arial" charset="0"/>
              </a:rPr>
              <a:t> </a:t>
            </a:r>
            <a:r>
              <a:rPr lang="sv-SE" sz="2400" dirty="0" err="1">
                <a:latin typeface="Arial" charset="0"/>
                <a:ea typeface="Arial" charset="0"/>
                <a:cs typeface="Arial" charset="0"/>
              </a:rPr>
              <a:t>companies</a:t>
            </a:r>
            <a:r>
              <a:rPr lang="sv-SE" sz="2400" dirty="0">
                <a:latin typeface="Arial" charset="0"/>
                <a:ea typeface="Arial" charset="0"/>
                <a:cs typeface="Arial" charset="0"/>
              </a:rPr>
              <a:t> as part </a:t>
            </a:r>
            <a:r>
              <a:rPr lang="sv-SE" sz="2400" dirty="0" err="1">
                <a:latin typeface="Arial" charset="0"/>
                <a:ea typeface="Arial" charset="0"/>
                <a:cs typeface="Arial" charset="0"/>
              </a:rPr>
              <a:t>of</a:t>
            </a:r>
            <a:r>
              <a:rPr lang="sv-SE" sz="2400" dirty="0">
                <a:latin typeface="Arial" charset="0"/>
                <a:ea typeface="Arial" charset="0"/>
                <a:cs typeface="Arial" charset="0"/>
              </a:rPr>
              <a:t> </a:t>
            </a:r>
            <a:r>
              <a:rPr lang="sv-SE" sz="2400" dirty="0" err="1">
                <a:latin typeface="Arial" charset="0"/>
                <a:ea typeface="Arial" charset="0"/>
                <a:cs typeface="Arial" charset="0"/>
              </a:rPr>
              <a:t>programmes</a:t>
            </a:r>
            <a:r>
              <a:rPr lang="sv-SE" sz="2400" dirty="0">
                <a:latin typeface="Arial" charset="0"/>
                <a:ea typeface="Arial" charset="0"/>
                <a:cs typeface="Arial" charset="0"/>
              </a:rPr>
              <a:t> for the </a:t>
            </a:r>
            <a:r>
              <a:rPr lang="sv-SE" sz="2400" dirty="0" err="1">
                <a:latin typeface="Arial" charset="0"/>
                <a:ea typeface="Arial" charset="0"/>
                <a:cs typeface="Arial" charset="0"/>
              </a:rPr>
              <a:t>development</a:t>
            </a:r>
            <a:r>
              <a:rPr lang="sv-SE" sz="2400" dirty="0">
                <a:latin typeface="Arial" charset="0"/>
                <a:ea typeface="Arial" charset="0"/>
                <a:cs typeface="Arial" charset="0"/>
              </a:rPr>
              <a:t> </a:t>
            </a:r>
            <a:r>
              <a:rPr lang="sv-SE" sz="2400" dirty="0" err="1">
                <a:latin typeface="Arial" charset="0"/>
                <a:ea typeface="Arial" charset="0"/>
                <a:cs typeface="Arial" charset="0"/>
              </a:rPr>
              <a:t>of</a:t>
            </a:r>
            <a:r>
              <a:rPr lang="sv-SE" sz="2400" dirty="0">
                <a:latin typeface="Arial" charset="0"/>
                <a:ea typeface="Arial" charset="0"/>
                <a:cs typeface="Arial" charset="0"/>
              </a:rPr>
              <a:t> new agents</a:t>
            </a:r>
            <a:br>
              <a:rPr lang="sv-SE" sz="2400" dirty="0">
                <a:latin typeface="Arial" charset="0"/>
                <a:ea typeface="Arial" charset="0"/>
                <a:cs typeface="Arial" charset="0"/>
              </a:rPr>
            </a:br>
            <a:endParaRPr lang="sv-SE" sz="2400" dirty="0">
              <a:latin typeface="Arial" charset="0"/>
              <a:ea typeface="Arial" charset="0"/>
              <a:cs typeface="Arial" charset="0"/>
            </a:endParaRPr>
          </a:p>
          <a:p>
            <a:r>
              <a:rPr lang="is-IS" sz="2400" dirty="0">
                <a:latin typeface="Arial" charset="0"/>
                <a:ea typeface="Arial" charset="0"/>
                <a:cs typeface="Arial" charset="0"/>
              </a:rPr>
              <a:t>…</a:t>
            </a:r>
            <a:r>
              <a:rPr lang="sv-SE" sz="2400" dirty="0">
                <a:latin typeface="Arial" charset="0"/>
                <a:ea typeface="Arial" charset="0"/>
                <a:cs typeface="Arial" charset="0"/>
              </a:rPr>
              <a:t>and </a:t>
            </a:r>
            <a:r>
              <a:rPr lang="sv-SE" sz="2400" dirty="0" err="1">
                <a:latin typeface="Arial" charset="0"/>
                <a:ea typeface="Arial" charset="0"/>
                <a:cs typeface="Arial" charset="0"/>
              </a:rPr>
              <a:t>more</a:t>
            </a:r>
            <a:r>
              <a:rPr lang="sv-SE" sz="2400" dirty="0">
                <a:latin typeface="Arial" charset="0"/>
                <a:ea typeface="Arial" charset="0"/>
                <a:cs typeface="Arial" charset="0"/>
              </a:rPr>
              <a:t>.</a:t>
            </a:r>
          </a:p>
        </p:txBody>
      </p:sp>
      <p:sp>
        <p:nvSpPr>
          <p:cNvPr id="5" name="Footer Placeholder 4"/>
          <p:cNvSpPr>
            <a:spLocks noGrp="1"/>
          </p:cNvSpPr>
          <p:nvPr>
            <p:ph type="ftr" sz="quarter" idx="11"/>
          </p:nvPr>
        </p:nvSpPr>
        <p:spPr>
          <a:xfrm>
            <a:off x="4511824" y="6453337"/>
            <a:ext cx="2895600" cy="365125"/>
          </a:xfrm>
        </p:spPr>
        <p:txBody>
          <a:bodyPr/>
          <a:lstStyle/>
          <a:p>
            <a:r>
              <a:rPr lang="sv-SE" smtClean="0"/>
              <a:t>Copyright EUCAST - see www.eucast.org</a:t>
            </a:r>
            <a:endParaRPr lang="sv-SE"/>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873" y="6001245"/>
            <a:ext cx="2264097" cy="49699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p14="http://schemas.microsoft.com/office/powerpoint/2010/main" val="330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EUCAST MIC distributions </a:t>
            </a:r>
            <a:r>
              <a:rPr lang="sv-SE" dirty="0" err="1" smtClean="0"/>
              <a:t>programme</a:t>
            </a:r>
            <a:endParaRPr lang="sv-SE" dirty="0"/>
          </a:p>
        </p:txBody>
      </p:sp>
      <p:graphicFrame>
        <p:nvGraphicFramePr>
          <p:cNvPr id="5" name="Platshållare för innehåll 4"/>
          <p:cNvGraphicFramePr>
            <a:graphicFrameLocks noGrp="1"/>
          </p:cNvGraphicFramePr>
          <p:nvPr>
            <p:ph idx="1"/>
            <p:extLst>
              <p:ext uri="{D42A27DB-BD31-4B8C-83A1-F6EECF244321}">
                <p14:modId xmlns:p14="http://schemas.microsoft.com/office/powerpoint/2010/main" val="2138895170"/>
              </p:ext>
            </p:extLst>
          </p:nvPr>
        </p:nvGraphicFramePr>
        <p:xfrm>
          <a:off x="1991544" y="1268760"/>
          <a:ext cx="8229600" cy="5120640"/>
        </p:xfrm>
        <a:graphic>
          <a:graphicData uri="http://schemas.openxmlformats.org/drawingml/2006/table">
            <a:tbl>
              <a:tblPr firstRow="1" bandRow="1">
                <a:tableStyleId>{5C22544A-7EE6-4342-B048-85BDC9FD1C3A}</a:tableStyleId>
              </a:tblPr>
              <a:tblGrid>
                <a:gridCol w="1828800"/>
                <a:gridCol w="1997968"/>
                <a:gridCol w="2376264"/>
                <a:gridCol w="2026568"/>
              </a:tblGrid>
              <a:tr h="346653">
                <a:tc>
                  <a:txBody>
                    <a:bodyPr/>
                    <a:lstStyle/>
                    <a:p>
                      <a:r>
                        <a:rPr lang="sv-SE" dirty="0" smtClean="0"/>
                        <a:t>Agent</a:t>
                      </a:r>
                      <a:endParaRPr lang="sv-SE" dirty="0"/>
                    </a:p>
                  </a:txBody>
                  <a:tcPr/>
                </a:tc>
                <a:tc>
                  <a:txBody>
                    <a:bodyPr/>
                    <a:lstStyle/>
                    <a:p>
                      <a:r>
                        <a:rPr lang="sv-SE" dirty="0" smtClean="0"/>
                        <a:t>Species</a:t>
                      </a:r>
                      <a:endParaRPr lang="sv-SE" dirty="0"/>
                    </a:p>
                  </a:txBody>
                  <a:tcPr/>
                </a:tc>
                <a:tc>
                  <a:txBody>
                    <a:bodyPr/>
                    <a:lstStyle/>
                    <a:p>
                      <a:pPr algn="ctr"/>
                      <a:r>
                        <a:rPr lang="sv-SE" dirty="0" smtClean="0"/>
                        <a:t>No </a:t>
                      </a:r>
                      <a:r>
                        <a:rPr lang="sv-SE" dirty="0" err="1" smtClean="0"/>
                        <a:t>of</a:t>
                      </a:r>
                      <a:r>
                        <a:rPr lang="sv-SE" dirty="0" smtClean="0"/>
                        <a:t> distributions</a:t>
                      </a:r>
                      <a:endParaRPr lang="sv-SE" dirty="0"/>
                    </a:p>
                  </a:txBody>
                  <a:tcPr/>
                </a:tc>
                <a:tc>
                  <a:txBody>
                    <a:bodyPr/>
                    <a:lstStyle/>
                    <a:p>
                      <a:pPr algn="ctr"/>
                      <a:r>
                        <a:rPr lang="sv-SE" dirty="0" err="1" smtClean="0"/>
                        <a:t>Isolates</a:t>
                      </a:r>
                      <a:r>
                        <a:rPr lang="sv-SE" dirty="0" smtClean="0"/>
                        <a:t> (MICs)</a:t>
                      </a:r>
                      <a:endParaRPr lang="sv-SE" dirty="0"/>
                    </a:p>
                  </a:txBody>
                  <a:tcPr/>
                </a:tc>
              </a:tr>
              <a:tr h="346653">
                <a:tc>
                  <a:txBody>
                    <a:bodyPr/>
                    <a:lstStyle/>
                    <a:p>
                      <a:r>
                        <a:rPr lang="sv-SE" b="1" dirty="0" err="1" smtClean="0"/>
                        <a:t>Benzylpenicillin</a:t>
                      </a:r>
                      <a:endParaRPr lang="sv-SE" b="1" dirty="0"/>
                    </a:p>
                  </a:txBody>
                  <a:tcPr/>
                </a:tc>
                <a:tc>
                  <a:txBody>
                    <a:bodyPr/>
                    <a:lstStyle/>
                    <a:p>
                      <a:r>
                        <a:rPr lang="sv-SE" b="1" dirty="0" err="1" smtClean="0"/>
                        <a:t>Strc</a:t>
                      </a:r>
                      <a:r>
                        <a:rPr lang="sv-SE" b="1" dirty="0" smtClean="0"/>
                        <a:t>. </a:t>
                      </a:r>
                      <a:r>
                        <a:rPr lang="sv-SE" b="1" dirty="0" err="1" smtClean="0"/>
                        <a:t>pneumoniae</a:t>
                      </a:r>
                      <a:endParaRPr lang="sv-SE" b="1" dirty="0"/>
                    </a:p>
                  </a:txBody>
                  <a:tcPr/>
                </a:tc>
                <a:tc>
                  <a:txBody>
                    <a:bodyPr/>
                    <a:lstStyle/>
                    <a:p>
                      <a:pPr algn="ctr"/>
                      <a:r>
                        <a:rPr lang="sv-SE" b="1" dirty="0">
                          <a:solidFill>
                            <a:srgbClr val="000000"/>
                          </a:solidFill>
                          <a:effectLst/>
                          <a:latin typeface="+mn-lt"/>
                        </a:rPr>
                        <a:t>33</a:t>
                      </a:r>
                    </a:p>
                  </a:txBody>
                  <a:tcPr marL="9525" marR="9525" marT="9525" marB="9525" anchor="ctr"/>
                </a:tc>
                <a:tc>
                  <a:txBody>
                    <a:bodyPr/>
                    <a:lstStyle/>
                    <a:p>
                      <a:pPr algn="ctr"/>
                      <a:r>
                        <a:rPr lang="sv-SE" b="1" dirty="0" smtClean="0">
                          <a:solidFill>
                            <a:srgbClr val="000000"/>
                          </a:solidFill>
                          <a:effectLst/>
                          <a:latin typeface="+mn-lt"/>
                        </a:rPr>
                        <a:t>37 742</a:t>
                      </a:r>
                      <a:endParaRPr lang="sv-SE" b="1" dirty="0">
                        <a:solidFill>
                          <a:srgbClr val="000000"/>
                        </a:solidFill>
                        <a:effectLst/>
                        <a:latin typeface="+mn-lt"/>
                      </a:endParaRPr>
                    </a:p>
                  </a:txBody>
                  <a:tcPr marL="9525" marR="9525" marT="9525" marB="9525" anchor="ctr"/>
                </a:tc>
              </a:tr>
              <a:tr h="3466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dirty="0" err="1" smtClean="0"/>
                        <a:t>Benzylpenicillin</a:t>
                      </a:r>
                      <a:endParaRPr lang="sv-SE" b="1" dirty="0" smtClean="0"/>
                    </a:p>
                  </a:txBody>
                  <a:tcPr/>
                </a:tc>
                <a:tc>
                  <a:txBody>
                    <a:bodyPr/>
                    <a:lstStyle/>
                    <a:p>
                      <a:r>
                        <a:rPr lang="sv-SE" b="1" dirty="0" err="1" smtClean="0"/>
                        <a:t>Strc</a:t>
                      </a:r>
                      <a:r>
                        <a:rPr lang="sv-SE" b="1" dirty="0" smtClean="0"/>
                        <a:t>. </a:t>
                      </a:r>
                      <a:r>
                        <a:rPr lang="sv-SE" b="1" dirty="0" err="1" smtClean="0"/>
                        <a:t>pyogenes</a:t>
                      </a:r>
                      <a:endParaRPr lang="sv-SE" b="1" dirty="0"/>
                    </a:p>
                  </a:txBody>
                  <a:tcPr/>
                </a:tc>
                <a:tc>
                  <a:txBody>
                    <a:bodyPr/>
                    <a:lstStyle/>
                    <a:p>
                      <a:pPr algn="ctr"/>
                      <a:r>
                        <a:rPr lang="sv-SE" b="1" dirty="0">
                          <a:solidFill>
                            <a:srgbClr val="000000"/>
                          </a:solidFill>
                          <a:effectLst/>
                          <a:latin typeface="+mn-lt"/>
                        </a:rPr>
                        <a:t>12</a:t>
                      </a:r>
                    </a:p>
                  </a:txBody>
                  <a:tcPr marL="9525" marR="9525" marT="9525" marB="9525" anchor="ctr"/>
                </a:tc>
                <a:tc>
                  <a:txBody>
                    <a:bodyPr/>
                    <a:lstStyle/>
                    <a:p>
                      <a:pPr algn="ctr"/>
                      <a:r>
                        <a:rPr lang="sv-SE" b="1" dirty="0" smtClean="0">
                          <a:solidFill>
                            <a:srgbClr val="000000"/>
                          </a:solidFill>
                          <a:effectLst/>
                          <a:latin typeface="+mn-lt"/>
                        </a:rPr>
                        <a:t>3 648</a:t>
                      </a:r>
                      <a:endParaRPr lang="sv-SE" b="1" dirty="0">
                        <a:solidFill>
                          <a:srgbClr val="000000"/>
                        </a:solidFill>
                        <a:effectLst/>
                        <a:latin typeface="+mn-lt"/>
                      </a:endParaRPr>
                    </a:p>
                  </a:txBody>
                  <a:tcPr marL="9525" marR="9525" marT="9525" marB="9525" anchor="ctr"/>
                </a:tc>
              </a:tr>
              <a:tr h="346653">
                <a:tc>
                  <a:txBody>
                    <a:bodyPr/>
                    <a:lstStyle/>
                    <a:p>
                      <a:r>
                        <a:rPr lang="sv-SE" b="1" dirty="0" err="1" smtClean="0"/>
                        <a:t>Cefotaxime</a:t>
                      </a:r>
                      <a:endParaRPr lang="sv-SE" b="1" dirty="0"/>
                    </a:p>
                  </a:txBody>
                  <a:tcPr/>
                </a:tc>
                <a:tc>
                  <a:txBody>
                    <a:bodyPr/>
                    <a:lstStyle/>
                    <a:p>
                      <a:r>
                        <a:rPr lang="sv-SE" b="1" dirty="0" smtClean="0"/>
                        <a:t>E. </a:t>
                      </a:r>
                      <a:r>
                        <a:rPr lang="sv-SE" b="1" dirty="0" err="1" smtClean="0"/>
                        <a:t>coli</a:t>
                      </a:r>
                      <a:endParaRPr lang="sv-SE" b="1" dirty="0"/>
                    </a:p>
                  </a:txBody>
                  <a:tcPr/>
                </a:tc>
                <a:tc>
                  <a:txBody>
                    <a:bodyPr/>
                    <a:lstStyle/>
                    <a:p>
                      <a:pPr algn="ctr"/>
                      <a:r>
                        <a:rPr lang="sv-SE" b="1" dirty="0" smtClean="0">
                          <a:latin typeface="+mn-lt"/>
                        </a:rPr>
                        <a:t>41</a:t>
                      </a:r>
                      <a:endParaRPr lang="sv-SE" b="1" dirty="0">
                        <a:latin typeface="+mn-lt"/>
                      </a:endParaRPr>
                    </a:p>
                  </a:txBody>
                  <a:tcPr/>
                </a:tc>
                <a:tc>
                  <a:txBody>
                    <a:bodyPr/>
                    <a:lstStyle/>
                    <a:p>
                      <a:pPr algn="ctr"/>
                      <a:r>
                        <a:rPr lang="sv-SE" b="1" dirty="0" smtClean="0">
                          <a:latin typeface="+mn-lt"/>
                        </a:rPr>
                        <a:t>10 397</a:t>
                      </a:r>
                      <a:endParaRPr lang="sv-SE" b="1" dirty="0">
                        <a:latin typeface="+mn-lt"/>
                      </a:endParaRPr>
                    </a:p>
                  </a:txBody>
                  <a:tcPr/>
                </a:tc>
              </a:tr>
              <a:tr h="3466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dirty="0" err="1" smtClean="0"/>
                        <a:t>Cefotaxime</a:t>
                      </a:r>
                      <a:endParaRPr lang="sv-SE"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dirty="0" err="1" smtClean="0"/>
                        <a:t>Strc</a:t>
                      </a:r>
                      <a:r>
                        <a:rPr lang="sv-SE" b="1" dirty="0" smtClean="0"/>
                        <a:t>. </a:t>
                      </a:r>
                      <a:r>
                        <a:rPr lang="sv-SE" b="1" dirty="0" err="1" smtClean="0"/>
                        <a:t>pneumoniae</a:t>
                      </a:r>
                      <a:endParaRPr lang="sv-SE" b="1" dirty="0" smtClean="0"/>
                    </a:p>
                  </a:txBody>
                  <a:tcPr/>
                </a:tc>
                <a:tc>
                  <a:txBody>
                    <a:bodyPr/>
                    <a:lstStyle/>
                    <a:p>
                      <a:pPr algn="ctr"/>
                      <a:r>
                        <a:rPr lang="sv-SE" b="1" dirty="0" smtClean="0">
                          <a:latin typeface="+mn-lt"/>
                        </a:rPr>
                        <a:t>25</a:t>
                      </a:r>
                      <a:endParaRPr lang="sv-SE" b="1" dirty="0">
                        <a:latin typeface="+mn-lt"/>
                      </a:endParaRPr>
                    </a:p>
                  </a:txBody>
                  <a:tcPr/>
                </a:tc>
                <a:tc>
                  <a:txBody>
                    <a:bodyPr/>
                    <a:lstStyle/>
                    <a:p>
                      <a:pPr algn="ctr"/>
                      <a:r>
                        <a:rPr lang="sv-SE" b="1" dirty="0" smtClean="0">
                          <a:latin typeface="+mn-lt"/>
                        </a:rPr>
                        <a:t>12 900</a:t>
                      </a:r>
                      <a:endParaRPr lang="sv-SE" b="1" dirty="0">
                        <a:latin typeface="+mn-lt"/>
                      </a:endParaRPr>
                    </a:p>
                  </a:txBody>
                  <a:tcPr/>
                </a:tc>
              </a:tr>
              <a:tr h="346653">
                <a:tc>
                  <a:txBody>
                    <a:bodyPr/>
                    <a:lstStyle/>
                    <a:p>
                      <a:r>
                        <a:rPr lang="sv-SE" b="1" dirty="0" err="1" smtClean="0"/>
                        <a:t>Cefotaxime</a:t>
                      </a:r>
                      <a:endParaRPr lang="sv-SE" b="1" dirty="0"/>
                    </a:p>
                  </a:txBody>
                  <a:tcPr/>
                </a:tc>
                <a:tc>
                  <a:txBody>
                    <a:bodyPr/>
                    <a:lstStyle/>
                    <a:p>
                      <a:r>
                        <a:rPr lang="sv-SE" b="1" dirty="0" smtClean="0"/>
                        <a:t>H. </a:t>
                      </a:r>
                      <a:r>
                        <a:rPr lang="sv-SE" b="1" dirty="0" err="1" smtClean="0"/>
                        <a:t>influenzae</a:t>
                      </a:r>
                      <a:endParaRPr lang="sv-SE" b="1" dirty="0"/>
                    </a:p>
                  </a:txBody>
                  <a:tcPr/>
                </a:tc>
                <a:tc>
                  <a:txBody>
                    <a:bodyPr/>
                    <a:lstStyle/>
                    <a:p>
                      <a:pPr algn="ctr"/>
                      <a:r>
                        <a:rPr lang="sv-SE" b="1" dirty="0" smtClean="0">
                          <a:latin typeface="+mn-lt"/>
                        </a:rPr>
                        <a:t>23</a:t>
                      </a:r>
                      <a:endParaRPr lang="sv-SE" b="1" dirty="0">
                        <a:latin typeface="+mn-lt"/>
                      </a:endParaRPr>
                    </a:p>
                  </a:txBody>
                  <a:tcPr/>
                </a:tc>
                <a:tc>
                  <a:txBody>
                    <a:bodyPr/>
                    <a:lstStyle/>
                    <a:p>
                      <a:pPr algn="ctr"/>
                      <a:r>
                        <a:rPr lang="sv-SE" b="1" dirty="0" smtClean="0">
                          <a:latin typeface="+mn-lt"/>
                        </a:rPr>
                        <a:t>13 685</a:t>
                      </a:r>
                      <a:endParaRPr lang="sv-SE" b="1" dirty="0">
                        <a:latin typeface="+mn-lt"/>
                      </a:endParaRPr>
                    </a:p>
                  </a:txBody>
                  <a:tcPr/>
                </a:tc>
              </a:tr>
              <a:tr h="346653">
                <a:tc>
                  <a:txBody>
                    <a:bodyPr/>
                    <a:lstStyle/>
                    <a:p>
                      <a:r>
                        <a:rPr lang="sv-SE" b="1" dirty="0" err="1" smtClean="0"/>
                        <a:t>Cefuroxime</a:t>
                      </a:r>
                      <a:endParaRPr lang="sv-SE" b="1" dirty="0"/>
                    </a:p>
                  </a:txBody>
                  <a:tcPr/>
                </a:tc>
                <a:tc>
                  <a:txBody>
                    <a:bodyPr/>
                    <a:lstStyle/>
                    <a:p>
                      <a:r>
                        <a:rPr lang="sv-SE" b="1" dirty="0" smtClean="0"/>
                        <a:t>E. </a:t>
                      </a:r>
                      <a:r>
                        <a:rPr lang="sv-SE" b="1" dirty="0" err="1" smtClean="0"/>
                        <a:t>coli</a:t>
                      </a:r>
                      <a:endParaRPr lang="sv-SE" b="1" dirty="0"/>
                    </a:p>
                  </a:txBody>
                  <a:tcPr/>
                </a:tc>
                <a:tc>
                  <a:txBody>
                    <a:bodyPr/>
                    <a:lstStyle/>
                    <a:p>
                      <a:pPr algn="ctr"/>
                      <a:r>
                        <a:rPr lang="sv-SE" b="1" dirty="0" smtClean="0">
                          <a:latin typeface="+mn-lt"/>
                        </a:rPr>
                        <a:t>34</a:t>
                      </a:r>
                      <a:endParaRPr lang="sv-SE" b="1" dirty="0">
                        <a:latin typeface="+mn-lt"/>
                      </a:endParaRPr>
                    </a:p>
                  </a:txBody>
                  <a:tcPr/>
                </a:tc>
                <a:tc>
                  <a:txBody>
                    <a:bodyPr/>
                    <a:lstStyle/>
                    <a:p>
                      <a:pPr algn="ctr"/>
                      <a:r>
                        <a:rPr lang="sv-SE" b="1" dirty="0" smtClean="0">
                          <a:latin typeface="+mn-lt"/>
                        </a:rPr>
                        <a:t>96 013</a:t>
                      </a:r>
                      <a:endParaRPr lang="sv-SE" b="1" dirty="0">
                        <a:latin typeface="+mn-lt"/>
                      </a:endParaRPr>
                    </a:p>
                  </a:txBody>
                  <a:tcPr/>
                </a:tc>
              </a:tr>
              <a:tr h="346653">
                <a:tc>
                  <a:txBody>
                    <a:bodyPr/>
                    <a:lstStyle/>
                    <a:p>
                      <a:r>
                        <a:rPr lang="sv-SE" b="1" dirty="0" err="1" smtClean="0"/>
                        <a:t>Erythromycin</a:t>
                      </a:r>
                      <a:endParaRPr lang="sv-SE" b="1" dirty="0"/>
                    </a:p>
                  </a:txBody>
                  <a:tcPr/>
                </a:tc>
                <a:tc>
                  <a:txBody>
                    <a:bodyPr/>
                    <a:lstStyle/>
                    <a:p>
                      <a:r>
                        <a:rPr lang="sv-SE" b="1" dirty="0" smtClean="0"/>
                        <a:t>H. </a:t>
                      </a:r>
                      <a:r>
                        <a:rPr lang="sv-SE" b="1" dirty="0" err="1" smtClean="0"/>
                        <a:t>influenzae</a:t>
                      </a:r>
                      <a:endParaRPr lang="sv-SE" b="1" dirty="0"/>
                    </a:p>
                  </a:txBody>
                  <a:tcPr/>
                </a:tc>
                <a:tc>
                  <a:txBody>
                    <a:bodyPr/>
                    <a:lstStyle/>
                    <a:p>
                      <a:pPr algn="ctr"/>
                      <a:r>
                        <a:rPr lang="sv-SE" b="1" dirty="0" smtClean="0">
                          <a:latin typeface="+mn-lt"/>
                        </a:rPr>
                        <a:t>15</a:t>
                      </a:r>
                      <a:endParaRPr lang="sv-SE" b="1" dirty="0">
                        <a:latin typeface="+mn-lt"/>
                      </a:endParaRPr>
                    </a:p>
                  </a:txBody>
                  <a:tcPr/>
                </a:tc>
                <a:tc>
                  <a:txBody>
                    <a:bodyPr/>
                    <a:lstStyle/>
                    <a:p>
                      <a:pPr algn="ctr"/>
                      <a:r>
                        <a:rPr lang="sv-SE" b="1" dirty="0" smtClean="0">
                          <a:latin typeface="+mn-lt"/>
                        </a:rPr>
                        <a:t>29 226</a:t>
                      </a:r>
                      <a:endParaRPr lang="sv-SE" b="1" dirty="0">
                        <a:latin typeface="+mn-lt"/>
                      </a:endParaRPr>
                    </a:p>
                  </a:txBody>
                  <a:tcPr/>
                </a:tc>
              </a:tr>
              <a:tr h="346653">
                <a:tc>
                  <a:txBody>
                    <a:bodyPr/>
                    <a:lstStyle/>
                    <a:p>
                      <a:r>
                        <a:rPr lang="sv-SE" b="1" dirty="0" smtClean="0"/>
                        <a:t>Colistin</a:t>
                      </a:r>
                      <a:endParaRPr lang="sv-SE" b="1" dirty="0"/>
                    </a:p>
                  </a:txBody>
                  <a:tcPr/>
                </a:tc>
                <a:tc>
                  <a:txBody>
                    <a:bodyPr/>
                    <a:lstStyle/>
                    <a:p>
                      <a:r>
                        <a:rPr lang="sv-SE" b="1" dirty="0" smtClean="0"/>
                        <a:t>E. </a:t>
                      </a:r>
                      <a:r>
                        <a:rPr lang="sv-SE" b="1" dirty="0" err="1" smtClean="0"/>
                        <a:t>coli</a:t>
                      </a:r>
                      <a:endParaRPr lang="sv-SE" b="1" dirty="0"/>
                    </a:p>
                  </a:txBody>
                  <a:tcPr/>
                </a:tc>
                <a:tc>
                  <a:txBody>
                    <a:bodyPr/>
                    <a:lstStyle/>
                    <a:p>
                      <a:pPr algn="ctr"/>
                      <a:r>
                        <a:rPr lang="sv-SE" b="1" dirty="0">
                          <a:solidFill>
                            <a:srgbClr val="000000"/>
                          </a:solidFill>
                          <a:effectLst/>
                          <a:latin typeface="+mn-lt"/>
                        </a:rPr>
                        <a:t>14</a:t>
                      </a:r>
                    </a:p>
                  </a:txBody>
                  <a:tcPr marL="9525" marR="9525" marT="9525" marB="9525" anchor="ctr"/>
                </a:tc>
                <a:tc>
                  <a:txBody>
                    <a:bodyPr/>
                    <a:lstStyle/>
                    <a:p>
                      <a:pPr algn="ctr"/>
                      <a:r>
                        <a:rPr lang="sv-SE" b="1" dirty="0" smtClean="0">
                          <a:solidFill>
                            <a:srgbClr val="000000"/>
                          </a:solidFill>
                          <a:effectLst/>
                          <a:latin typeface="+mn-lt"/>
                        </a:rPr>
                        <a:t>6 064</a:t>
                      </a:r>
                      <a:endParaRPr lang="sv-SE" b="1" dirty="0">
                        <a:solidFill>
                          <a:srgbClr val="000000"/>
                        </a:solidFill>
                        <a:effectLst/>
                        <a:latin typeface="+mn-lt"/>
                      </a:endParaRPr>
                    </a:p>
                  </a:txBody>
                  <a:tcPr marL="9525" marR="9525" marT="9525" marB="9525" anchor="ctr"/>
                </a:tc>
              </a:tr>
              <a:tr h="346653">
                <a:tc>
                  <a:txBody>
                    <a:bodyPr/>
                    <a:lstStyle/>
                    <a:p>
                      <a:r>
                        <a:rPr lang="sv-SE" b="1" dirty="0" smtClean="0"/>
                        <a:t>Colistin</a:t>
                      </a:r>
                      <a:endParaRPr lang="sv-SE" b="1" dirty="0"/>
                    </a:p>
                  </a:txBody>
                  <a:tcPr/>
                </a:tc>
                <a:tc>
                  <a:txBody>
                    <a:bodyPr/>
                    <a:lstStyle/>
                    <a:p>
                      <a:r>
                        <a:rPr lang="sv-SE" b="1" dirty="0" smtClean="0"/>
                        <a:t>Ps. </a:t>
                      </a:r>
                      <a:r>
                        <a:rPr lang="sv-SE" b="1" dirty="0" err="1" smtClean="0"/>
                        <a:t>aeruginosa</a:t>
                      </a:r>
                      <a:endParaRPr lang="sv-SE" b="1" dirty="0"/>
                    </a:p>
                  </a:txBody>
                  <a:tcPr/>
                </a:tc>
                <a:tc>
                  <a:txBody>
                    <a:bodyPr/>
                    <a:lstStyle/>
                    <a:p>
                      <a:pPr algn="ctr"/>
                      <a:r>
                        <a:rPr lang="sv-SE" b="1" dirty="0">
                          <a:solidFill>
                            <a:srgbClr val="000000"/>
                          </a:solidFill>
                          <a:effectLst/>
                          <a:latin typeface="+mn-lt"/>
                        </a:rPr>
                        <a:t>23</a:t>
                      </a:r>
                    </a:p>
                  </a:txBody>
                  <a:tcPr marL="9525" marR="9525" marT="9525" marB="9525" anchor="ctr"/>
                </a:tc>
                <a:tc>
                  <a:txBody>
                    <a:bodyPr/>
                    <a:lstStyle/>
                    <a:p>
                      <a:pPr algn="ctr"/>
                      <a:r>
                        <a:rPr lang="sv-SE" b="1" dirty="0" smtClean="0">
                          <a:solidFill>
                            <a:srgbClr val="000000"/>
                          </a:solidFill>
                          <a:effectLst/>
                          <a:latin typeface="+mn-lt"/>
                        </a:rPr>
                        <a:t>13 176</a:t>
                      </a:r>
                      <a:endParaRPr lang="sv-SE" b="1" dirty="0">
                        <a:solidFill>
                          <a:srgbClr val="000000"/>
                        </a:solidFill>
                        <a:effectLst/>
                        <a:latin typeface="+mn-lt"/>
                      </a:endParaRPr>
                    </a:p>
                  </a:txBody>
                  <a:tcPr marL="9525" marR="9525" marT="9525" marB="9525" anchor="ctr"/>
                </a:tc>
              </a:tr>
              <a:tr h="346653">
                <a:tc>
                  <a:txBody>
                    <a:bodyPr/>
                    <a:lstStyle/>
                    <a:p>
                      <a:r>
                        <a:rPr lang="sv-SE" b="1" dirty="0" err="1" smtClean="0"/>
                        <a:t>Meropenem</a:t>
                      </a:r>
                      <a:endParaRPr lang="sv-SE" b="1" dirty="0"/>
                    </a:p>
                  </a:txBody>
                  <a:tcPr/>
                </a:tc>
                <a:tc>
                  <a:txBody>
                    <a:bodyPr/>
                    <a:lstStyle/>
                    <a:p>
                      <a:r>
                        <a:rPr lang="sv-SE" b="1" dirty="0" smtClean="0"/>
                        <a:t>K. </a:t>
                      </a:r>
                      <a:r>
                        <a:rPr lang="sv-SE" b="1" dirty="0" err="1" smtClean="0"/>
                        <a:t>pneumoniae</a:t>
                      </a:r>
                      <a:endParaRPr lang="sv-SE" b="1" dirty="0"/>
                    </a:p>
                  </a:txBody>
                  <a:tcPr/>
                </a:tc>
                <a:tc>
                  <a:txBody>
                    <a:bodyPr/>
                    <a:lstStyle/>
                    <a:p>
                      <a:pPr algn="ctr"/>
                      <a:r>
                        <a:rPr lang="sv-SE" b="1" dirty="0">
                          <a:solidFill>
                            <a:srgbClr val="000000"/>
                          </a:solidFill>
                          <a:effectLst/>
                          <a:latin typeface="+mn-lt"/>
                        </a:rPr>
                        <a:t>67</a:t>
                      </a:r>
                    </a:p>
                  </a:txBody>
                  <a:tcPr marL="9525" marR="9525" marT="9525" marB="9525" anchor="ctr"/>
                </a:tc>
                <a:tc>
                  <a:txBody>
                    <a:bodyPr/>
                    <a:lstStyle/>
                    <a:p>
                      <a:pPr algn="ctr"/>
                      <a:r>
                        <a:rPr lang="sv-SE" b="1" dirty="0" smtClean="0">
                          <a:solidFill>
                            <a:srgbClr val="000000"/>
                          </a:solidFill>
                          <a:effectLst/>
                          <a:latin typeface="+mn-lt"/>
                        </a:rPr>
                        <a:t>18 171</a:t>
                      </a:r>
                      <a:endParaRPr lang="sv-SE" b="1" dirty="0">
                        <a:solidFill>
                          <a:srgbClr val="000000"/>
                        </a:solidFill>
                        <a:effectLst/>
                        <a:latin typeface="+mn-lt"/>
                      </a:endParaRPr>
                    </a:p>
                  </a:txBody>
                  <a:tcPr marL="9525" marR="9525" marT="9525" marB="9525" anchor="ctr"/>
                </a:tc>
              </a:tr>
              <a:tr h="346653">
                <a:tc>
                  <a:txBody>
                    <a:bodyPr/>
                    <a:lstStyle/>
                    <a:p>
                      <a:r>
                        <a:rPr lang="sv-SE" b="1" dirty="0" err="1" smtClean="0"/>
                        <a:t>Gentamicin</a:t>
                      </a:r>
                      <a:endParaRPr lang="sv-SE" b="1" dirty="0"/>
                    </a:p>
                  </a:txBody>
                  <a:tcPr/>
                </a:tc>
                <a:tc>
                  <a:txBody>
                    <a:bodyPr/>
                    <a:lstStyle/>
                    <a:p>
                      <a:r>
                        <a:rPr lang="sv-SE" b="1" dirty="0" smtClean="0"/>
                        <a:t>E. </a:t>
                      </a:r>
                      <a:r>
                        <a:rPr lang="sv-SE" b="1" dirty="0" err="1" smtClean="0"/>
                        <a:t>coli</a:t>
                      </a:r>
                      <a:endParaRPr lang="sv-SE" b="1" dirty="0"/>
                    </a:p>
                  </a:txBody>
                  <a:tcPr/>
                </a:tc>
                <a:tc>
                  <a:txBody>
                    <a:bodyPr/>
                    <a:lstStyle/>
                    <a:p>
                      <a:pPr algn="ctr"/>
                      <a:r>
                        <a:rPr lang="sv-SE" b="1" dirty="0" smtClean="0"/>
                        <a:t>98</a:t>
                      </a:r>
                      <a:endParaRPr lang="sv-SE" b="1" dirty="0"/>
                    </a:p>
                  </a:txBody>
                  <a:tcPr/>
                </a:tc>
                <a:tc>
                  <a:txBody>
                    <a:bodyPr/>
                    <a:lstStyle/>
                    <a:p>
                      <a:pPr algn="ctr"/>
                      <a:r>
                        <a:rPr lang="sv-SE" b="1" dirty="0" smtClean="0"/>
                        <a:t>78 138</a:t>
                      </a:r>
                      <a:endParaRPr lang="sv-SE" b="1" dirty="0"/>
                    </a:p>
                  </a:txBody>
                  <a:tcPr/>
                </a:tc>
              </a:tr>
              <a:tr h="346653">
                <a:tc>
                  <a:txBody>
                    <a:bodyPr/>
                    <a:lstStyle/>
                    <a:p>
                      <a:endParaRPr lang="sv-SE" b="1"/>
                    </a:p>
                  </a:txBody>
                  <a:tcPr/>
                </a:tc>
                <a:tc>
                  <a:txBody>
                    <a:bodyPr/>
                    <a:lstStyle/>
                    <a:p>
                      <a:endParaRPr lang="sv-SE" b="1"/>
                    </a:p>
                  </a:txBody>
                  <a:tcPr/>
                </a:tc>
                <a:tc>
                  <a:txBody>
                    <a:bodyPr/>
                    <a:lstStyle/>
                    <a:p>
                      <a:pPr algn="ctr"/>
                      <a:endParaRPr lang="sv-SE" b="1" dirty="0"/>
                    </a:p>
                  </a:txBody>
                  <a:tcPr/>
                </a:tc>
                <a:tc>
                  <a:txBody>
                    <a:bodyPr/>
                    <a:lstStyle/>
                    <a:p>
                      <a:pPr algn="ctr"/>
                      <a:endParaRPr lang="sv-SE" b="1"/>
                    </a:p>
                  </a:txBody>
                  <a:tcPr/>
                </a:tc>
              </a:tr>
              <a:tr h="346653">
                <a:tc>
                  <a:txBody>
                    <a:bodyPr/>
                    <a:lstStyle/>
                    <a:p>
                      <a:r>
                        <a:rPr lang="sv-SE" b="1" dirty="0" smtClean="0"/>
                        <a:t>All</a:t>
                      </a:r>
                      <a:endParaRPr lang="sv-SE" b="1" dirty="0"/>
                    </a:p>
                  </a:txBody>
                  <a:tcPr/>
                </a:tc>
                <a:tc>
                  <a:txBody>
                    <a:bodyPr/>
                    <a:lstStyle/>
                    <a:p>
                      <a:r>
                        <a:rPr lang="sv-SE" b="1" dirty="0" smtClean="0"/>
                        <a:t>All species</a:t>
                      </a:r>
                      <a:endParaRPr lang="sv-SE" b="1" dirty="0"/>
                    </a:p>
                  </a:txBody>
                  <a:tcPr/>
                </a:tc>
                <a:tc>
                  <a:txBody>
                    <a:bodyPr/>
                    <a:lstStyle/>
                    <a:p>
                      <a:pPr algn="ctr"/>
                      <a:r>
                        <a:rPr lang="sv-SE" b="1" dirty="0" smtClean="0"/>
                        <a:t>33 449</a:t>
                      </a:r>
                      <a:endParaRPr lang="sv-SE" b="1" dirty="0"/>
                    </a:p>
                  </a:txBody>
                  <a:tcPr/>
                </a:tc>
                <a:tc>
                  <a:txBody>
                    <a:bodyPr/>
                    <a:lstStyle/>
                    <a:p>
                      <a:pPr algn="ctr"/>
                      <a:r>
                        <a:rPr lang="sv-SE" b="1" dirty="0" smtClean="0"/>
                        <a:t>?</a:t>
                      </a:r>
                      <a:endParaRPr lang="sv-SE" b="1" dirty="0"/>
                    </a:p>
                  </a:txBody>
                  <a:tcPr/>
                </a:tc>
              </a:tr>
            </a:tbl>
          </a:graphicData>
        </a:graphic>
      </p:graphicFrame>
      <p:pic>
        <p:nvPicPr>
          <p:cNvPr id="3" name="Picture 2"/>
          <p:cNvPicPr>
            <a:picLocks noChangeAspect="1"/>
          </p:cNvPicPr>
          <p:nvPr/>
        </p:nvPicPr>
        <p:blipFill>
          <a:blip r:embed="rId2"/>
          <a:stretch>
            <a:fillRect/>
          </a:stretch>
        </p:blipFill>
        <p:spPr>
          <a:xfrm>
            <a:off x="3143672" y="1700808"/>
            <a:ext cx="5580620" cy="4464496"/>
          </a:xfrm>
          <a:prstGeom prst="rect">
            <a:avLst/>
          </a:prstGeom>
        </p:spPr>
      </p:pic>
      <p:sp>
        <p:nvSpPr>
          <p:cNvPr id="6" name="Footer Placeholder 5"/>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75690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sv-SE" smtClean="0"/>
              <a:t>Copyright EUCAST - see www.eucast.org</a:t>
            </a:r>
            <a:endParaRPr lang="sv-SE"/>
          </a:p>
        </p:txBody>
      </p:sp>
      <p:pic>
        <p:nvPicPr>
          <p:cNvPr id="6" name="Picture 5"/>
          <p:cNvPicPr>
            <a:picLocks noChangeAspect="1"/>
          </p:cNvPicPr>
          <p:nvPr/>
        </p:nvPicPr>
        <p:blipFill>
          <a:blip r:embed="rId2"/>
          <a:stretch>
            <a:fillRect/>
          </a:stretch>
        </p:blipFill>
        <p:spPr>
          <a:xfrm>
            <a:off x="1919536" y="0"/>
            <a:ext cx="8572500" cy="6858000"/>
          </a:xfrm>
          <a:prstGeom prst="rect">
            <a:avLst/>
          </a:prstGeom>
        </p:spPr>
      </p:pic>
    </p:spTree>
    <p:extLst>
      <p:ext uri="{BB962C8B-B14F-4D97-AF65-F5344CB8AC3E}">
        <p14:creationId xmlns:p14="http://schemas.microsoft.com/office/powerpoint/2010/main" val="535223166"/>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PEG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26" y="116633"/>
            <a:ext cx="8262430" cy="660994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471101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61000">
              <a:srgbClr val="000000"/>
            </a:gs>
          </a:gsLst>
          <a:path path="circle">
            <a:fillToRect l="100000" t="100000"/>
          </a:path>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200" y="188913"/>
            <a:ext cx="8229600" cy="417512"/>
          </a:xfrm>
        </p:spPr>
        <p:txBody>
          <a:bodyPr>
            <a:normAutofit fontScale="90000"/>
          </a:bodyPr>
          <a:lstStyle/>
          <a:p>
            <a:r>
              <a:rPr lang="sv-SE" sz="3600" b="1" dirty="0">
                <a:solidFill>
                  <a:srgbClr val="FFFF00"/>
                </a:solidFill>
              </a:rPr>
              <a:t>The </a:t>
            </a:r>
            <a:r>
              <a:rPr lang="sv-SE" sz="3600" b="1" dirty="0" err="1">
                <a:solidFill>
                  <a:srgbClr val="FFFF00"/>
                </a:solidFill>
              </a:rPr>
              <a:t>use</a:t>
            </a:r>
            <a:r>
              <a:rPr lang="sv-SE" sz="3600" b="1" dirty="0">
                <a:solidFill>
                  <a:srgbClr val="FFFF00"/>
                </a:solidFill>
              </a:rPr>
              <a:t> </a:t>
            </a:r>
            <a:r>
              <a:rPr lang="sv-SE" sz="3600" b="1" dirty="0" err="1">
                <a:solidFill>
                  <a:srgbClr val="FFFF00"/>
                </a:solidFill>
              </a:rPr>
              <a:t>of</a:t>
            </a:r>
            <a:r>
              <a:rPr lang="sv-SE" sz="3600" b="1" dirty="0">
                <a:solidFill>
                  <a:srgbClr val="FFFF00"/>
                </a:solidFill>
              </a:rPr>
              <a:t> ECOFFs</a:t>
            </a:r>
          </a:p>
        </p:txBody>
      </p:sp>
      <p:sp>
        <p:nvSpPr>
          <p:cNvPr id="59395" name="Rectangle 3"/>
          <p:cNvSpPr>
            <a:spLocks noGrp="1" noChangeArrowheads="1"/>
          </p:cNvSpPr>
          <p:nvPr>
            <p:ph idx="1"/>
          </p:nvPr>
        </p:nvSpPr>
        <p:spPr>
          <a:xfrm>
            <a:off x="1559496" y="781474"/>
            <a:ext cx="9649071" cy="5671862"/>
          </a:xfrm>
        </p:spPr>
        <p:txBody>
          <a:bodyPr>
            <a:noAutofit/>
          </a:bodyPr>
          <a:lstStyle/>
          <a:p>
            <a:pPr>
              <a:lnSpc>
                <a:spcPct val="80000"/>
              </a:lnSpc>
            </a:pPr>
            <a:r>
              <a:rPr lang="sv-SE" sz="1800" dirty="0">
                <a:solidFill>
                  <a:srgbClr val="00FFFF"/>
                </a:solidFill>
                <a:latin typeface="Arial"/>
                <a:cs typeface="Arial"/>
              </a:rPr>
              <a:t>As a </a:t>
            </a:r>
            <a:r>
              <a:rPr lang="sv-SE" sz="1800" dirty="0" err="1">
                <a:solidFill>
                  <a:srgbClr val="00FFFF"/>
                </a:solidFill>
                <a:latin typeface="Arial"/>
                <a:cs typeface="Arial"/>
              </a:rPr>
              <a:t>tool</a:t>
            </a:r>
            <a:r>
              <a:rPr lang="sv-SE" sz="1800" dirty="0">
                <a:solidFill>
                  <a:srgbClr val="00FFFF"/>
                </a:solidFill>
                <a:latin typeface="Arial"/>
                <a:cs typeface="Arial"/>
              </a:rPr>
              <a:t> in the determination </a:t>
            </a:r>
            <a:r>
              <a:rPr lang="sv-SE" sz="1800" dirty="0" err="1">
                <a:solidFill>
                  <a:srgbClr val="00FFFF"/>
                </a:solidFill>
                <a:latin typeface="Arial"/>
                <a:cs typeface="Arial"/>
              </a:rPr>
              <a:t>of</a:t>
            </a:r>
            <a:r>
              <a:rPr lang="sv-SE" sz="1800" dirty="0">
                <a:solidFill>
                  <a:srgbClr val="00FFFF"/>
                </a:solidFill>
                <a:latin typeface="Arial"/>
                <a:cs typeface="Arial"/>
              </a:rPr>
              <a:t> </a:t>
            </a:r>
            <a:r>
              <a:rPr lang="sv-SE" sz="1800" dirty="0" err="1">
                <a:solidFill>
                  <a:srgbClr val="00FFFF"/>
                </a:solidFill>
                <a:latin typeface="Arial"/>
                <a:cs typeface="Arial"/>
              </a:rPr>
              <a:t>clinical</a:t>
            </a:r>
            <a:r>
              <a:rPr lang="sv-SE" sz="1800" dirty="0">
                <a:solidFill>
                  <a:srgbClr val="00FFFF"/>
                </a:solidFill>
                <a:latin typeface="Arial"/>
                <a:cs typeface="Arial"/>
              </a:rPr>
              <a:t> breakpoints</a:t>
            </a:r>
          </a:p>
          <a:p>
            <a:pPr lvl="1"/>
            <a:r>
              <a:rPr lang="sv-SE" sz="1600" dirty="0">
                <a:solidFill>
                  <a:schemeClr val="bg1"/>
                </a:solidFill>
                <a:latin typeface="Arial"/>
                <a:cs typeface="Arial"/>
              </a:rPr>
              <a:t>To </a:t>
            </a:r>
            <a:r>
              <a:rPr lang="sv-SE" sz="1600" dirty="0" err="1">
                <a:solidFill>
                  <a:schemeClr val="bg1"/>
                </a:solidFill>
                <a:latin typeface="Arial"/>
                <a:cs typeface="Arial"/>
              </a:rPr>
              <a:t>avoid</a:t>
            </a:r>
            <a:r>
              <a:rPr lang="sv-SE" sz="1600" dirty="0">
                <a:solidFill>
                  <a:schemeClr val="bg1"/>
                </a:solidFill>
                <a:latin typeface="Arial"/>
                <a:cs typeface="Arial"/>
              </a:rPr>
              <a:t> </a:t>
            </a:r>
            <a:r>
              <a:rPr lang="sv-SE" sz="1600" dirty="0" err="1">
                <a:solidFill>
                  <a:schemeClr val="bg1"/>
                </a:solidFill>
                <a:latin typeface="Arial"/>
                <a:cs typeface="Arial"/>
              </a:rPr>
              <a:t>dividing</a:t>
            </a:r>
            <a:r>
              <a:rPr lang="sv-SE" sz="1600" dirty="0">
                <a:solidFill>
                  <a:schemeClr val="bg1"/>
                </a:solidFill>
                <a:latin typeface="Arial"/>
                <a:cs typeface="Arial"/>
              </a:rPr>
              <a:t> </a:t>
            </a:r>
            <a:r>
              <a:rPr lang="sv-SE" sz="1600" dirty="0" err="1">
                <a:solidFill>
                  <a:schemeClr val="bg1"/>
                </a:solidFill>
                <a:latin typeface="Arial"/>
                <a:cs typeface="Arial"/>
              </a:rPr>
              <a:t>wild</a:t>
            </a:r>
            <a:r>
              <a:rPr lang="sv-SE" sz="1600" dirty="0">
                <a:solidFill>
                  <a:schemeClr val="bg1"/>
                </a:solidFill>
                <a:latin typeface="Arial"/>
                <a:cs typeface="Arial"/>
              </a:rPr>
              <a:t> </a:t>
            </a:r>
            <a:r>
              <a:rPr lang="sv-SE" sz="1600" dirty="0" err="1">
                <a:solidFill>
                  <a:schemeClr val="bg1"/>
                </a:solidFill>
                <a:latin typeface="Arial"/>
                <a:cs typeface="Arial"/>
              </a:rPr>
              <a:t>type</a:t>
            </a:r>
            <a:r>
              <a:rPr lang="sv-SE" sz="1600" dirty="0">
                <a:solidFill>
                  <a:schemeClr val="bg1"/>
                </a:solidFill>
                <a:latin typeface="Arial"/>
                <a:cs typeface="Arial"/>
              </a:rPr>
              <a:t> MIC distributions </a:t>
            </a:r>
            <a:r>
              <a:rPr lang="sv-SE" sz="1600" dirty="0" err="1">
                <a:solidFill>
                  <a:schemeClr val="bg1"/>
                </a:solidFill>
                <a:latin typeface="Arial"/>
                <a:cs typeface="Arial"/>
              </a:rPr>
              <a:t>of</a:t>
            </a:r>
            <a:r>
              <a:rPr lang="sv-SE" sz="1600" dirty="0">
                <a:solidFill>
                  <a:schemeClr val="bg1"/>
                </a:solidFill>
                <a:latin typeface="Arial"/>
                <a:cs typeface="Arial"/>
              </a:rPr>
              <a:t> </a:t>
            </a:r>
            <a:r>
              <a:rPr lang="sv-SE" sz="1600" dirty="0" err="1">
                <a:solidFill>
                  <a:schemeClr val="bg1"/>
                </a:solidFill>
                <a:latin typeface="Arial"/>
                <a:cs typeface="Arial"/>
              </a:rPr>
              <a:t>important</a:t>
            </a:r>
            <a:r>
              <a:rPr lang="sv-SE" sz="1600" dirty="0">
                <a:solidFill>
                  <a:schemeClr val="bg1"/>
                </a:solidFill>
                <a:latin typeface="Arial"/>
                <a:cs typeface="Arial"/>
              </a:rPr>
              <a:t> </a:t>
            </a:r>
            <a:r>
              <a:rPr lang="sv-SE" sz="1600" dirty="0" err="1">
                <a:solidFill>
                  <a:schemeClr val="bg1"/>
                </a:solidFill>
                <a:latin typeface="Arial"/>
                <a:cs typeface="Arial"/>
              </a:rPr>
              <a:t>target</a:t>
            </a:r>
            <a:r>
              <a:rPr lang="sv-SE" sz="1600" dirty="0">
                <a:solidFill>
                  <a:schemeClr val="bg1"/>
                </a:solidFill>
                <a:latin typeface="Arial"/>
                <a:cs typeface="Arial"/>
              </a:rPr>
              <a:t> organisms</a:t>
            </a:r>
          </a:p>
          <a:p>
            <a:pPr lvl="1"/>
            <a:r>
              <a:rPr lang="sv-SE" sz="1600" dirty="0">
                <a:solidFill>
                  <a:srgbClr val="FFFF00"/>
                </a:solidFill>
                <a:latin typeface="Arial"/>
                <a:cs typeface="Arial"/>
              </a:rPr>
              <a:t>As a </a:t>
            </a:r>
            <a:r>
              <a:rPr lang="sv-SE" sz="1600" b="1" dirty="0" err="1">
                <a:solidFill>
                  <a:srgbClr val="FFFF00"/>
                </a:solidFill>
                <a:latin typeface="Arial"/>
                <a:cs typeface="Arial"/>
              </a:rPr>
              <a:t>surrogate</a:t>
            </a:r>
            <a:r>
              <a:rPr lang="sv-SE" sz="1600" b="1" dirty="0">
                <a:solidFill>
                  <a:srgbClr val="FFFF00"/>
                </a:solidFill>
                <a:latin typeface="Arial"/>
                <a:cs typeface="Arial"/>
              </a:rPr>
              <a:t> </a:t>
            </a:r>
            <a:r>
              <a:rPr lang="sv-SE" sz="1600" b="1" dirty="0" err="1">
                <a:solidFill>
                  <a:srgbClr val="FFFF00"/>
                </a:solidFill>
                <a:latin typeface="Arial"/>
                <a:cs typeface="Arial"/>
              </a:rPr>
              <a:t>clinical</a:t>
            </a:r>
            <a:r>
              <a:rPr lang="sv-SE" sz="1600" b="1" dirty="0">
                <a:solidFill>
                  <a:srgbClr val="FFFF00"/>
                </a:solidFill>
                <a:latin typeface="Arial"/>
                <a:cs typeface="Arial"/>
              </a:rPr>
              <a:t> </a:t>
            </a:r>
            <a:r>
              <a:rPr lang="sv-SE" sz="1600" b="1" dirty="0" err="1">
                <a:solidFill>
                  <a:srgbClr val="FFFF00"/>
                </a:solidFill>
                <a:latin typeface="Arial"/>
                <a:cs typeface="Arial"/>
              </a:rPr>
              <a:t>breakpoint</a:t>
            </a:r>
            <a:r>
              <a:rPr lang="sv-SE" sz="1600" b="1" dirty="0">
                <a:solidFill>
                  <a:srgbClr val="FFFF00"/>
                </a:solidFill>
                <a:latin typeface="Arial"/>
                <a:cs typeface="Arial"/>
              </a:rPr>
              <a:t> </a:t>
            </a:r>
            <a:r>
              <a:rPr lang="sv-SE" sz="1600" dirty="0" err="1">
                <a:solidFill>
                  <a:srgbClr val="FFFF00"/>
                </a:solidFill>
                <a:latin typeface="Arial"/>
                <a:cs typeface="Arial"/>
              </a:rPr>
              <a:t>when</a:t>
            </a:r>
            <a:r>
              <a:rPr lang="sv-SE" sz="1600" dirty="0">
                <a:solidFill>
                  <a:srgbClr val="FFFF00"/>
                </a:solidFill>
                <a:latin typeface="Arial"/>
                <a:cs typeface="Arial"/>
              </a:rPr>
              <a:t> </a:t>
            </a:r>
            <a:r>
              <a:rPr lang="sv-SE" sz="1600" b="1" dirty="0">
                <a:solidFill>
                  <a:srgbClr val="FFFF00"/>
                </a:solidFill>
                <a:latin typeface="Arial"/>
                <a:cs typeface="Arial"/>
              </a:rPr>
              <a:t>Pk/Pd data is </a:t>
            </a:r>
            <a:r>
              <a:rPr lang="sv-SE" sz="1600" b="1" dirty="0" err="1">
                <a:solidFill>
                  <a:srgbClr val="FFFF00"/>
                </a:solidFill>
                <a:latin typeface="Arial"/>
                <a:cs typeface="Arial"/>
              </a:rPr>
              <a:t>incomplete</a:t>
            </a:r>
            <a:r>
              <a:rPr lang="sv-SE" sz="1600" b="1" dirty="0">
                <a:solidFill>
                  <a:srgbClr val="FFFF00"/>
                </a:solidFill>
                <a:latin typeface="Arial"/>
                <a:cs typeface="Arial"/>
              </a:rPr>
              <a:t> and </a:t>
            </a:r>
            <a:r>
              <a:rPr lang="sv-SE" sz="1600" b="1" dirty="0" err="1">
                <a:solidFill>
                  <a:srgbClr val="FFFF00"/>
                </a:solidFill>
                <a:latin typeface="Arial"/>
                <a:cs typeface="Arial"/>
              </a:rPr>
              <a:t>clinical</a:t>
            </a:r>
            <a:r>
              <a:rPr lang="sv-SE" sz="1600" b="1" dirty="0">
                <a:solidFill>
                  <a:srgbClr val="FFFF00"/>
                </a:solidFill>
                <a:latin typeface="Arial"/>
                <a:cs typeface="Arial"/>
              </a:rPr>
              <a:t> data </a:t>
            </a:r>
            <a:r>
              <a:rPr lang="sv-SE" sz="1600" b="1" dirty="0" err="1">
                <a:solidFill>
                  <a:srgbClr val="FFFF00"/>
                </a:solidFill>
                <a:latin typeface="Arial"/>
                <a:cs typeface="Arial"/>
              </a:rPr>
              <a:t>pertain</a:t>
            </a:r>
            <a:r>
              <a:rPr lang="sv-SE" sz="1600" b="1" dirty="0">
                <a:solidFill>
                  <a:srgbClr val="FFFF00"/>
                </a:solidFill>
                <a:latin typeface="Arial"/>
                <a:cs typeface="Arial"/>
              </a:rPr>
              <a:t> </a:t>
            </a:r>
            <a:r>
              <a:rPr lang="sv-SE" sz="1600" b="1" dirty="0" err="1">
                <a:solidFill>
                  <a:srgbClr val="FFFF00"/>
                </a:solidFill>
                <a:latin typeface="Arial"/>
                <a:cs typeface="Arial"/>
              </a:rPr>
              <a:t>only</a:t>
            </a:r>
            <a:r>
              <a:rPr lang="sv-SE" sz="1600" b="1" dirty="0">
                <a:solidFill>
                  <a:srgbClr val="FFFF00"/>
                </a:solidFill>
                <a:latin typeface="Arial"/>
                <a:cs typeface="Arial"/>
              </a:rPr>
              <a:t> </a:t>
            </a:r>
            <a:r>
              <a:rPr lang="sv-SE" sz="1600" b="1" dirty="0" err="1">
                <a:solidFill>
                  <a:srgbClr val="FFFF00"/>
                </a:solidFill>
                <a:latin typeface="Arial"/>
                <a:cs typeface="Arial"/>
              </a:rPr>
              <a:t>to</a:t>
            </a:r>
            <a:r>
              <a:rPr lang="sv-SE" sz="1600" b="1" dirty="0">
                <a:solidFill>
                  <a:srgbClr val="FFFF00"/>
                </a:solidFill>
                <a:latin typeface="Arial"/>
                <a:cs typeface="Arial"/>
              </a:rPr>
              <a:t> </a:t>
            </a:r>
            <a:r>
              <a:rPr lang="sv-SE" sz="1600" b="1" dirty="0" err="1">
                <a:solidFill>
                  <a:srgbClr val="FFFF00"/>
                </a:solidFill>
                <a:latin typeface="Arial"/>
                <a:cs typeface="Arial"/>
              </a:rPr>
              <a:t>wild</a:t>
            </a:r>
            <a:r>
              <a:rPr lang="sv-SE" sz="1600" b="1" dirty="0">
                <a:solidFill>
                  <a:srgbClr val="FFFF00"/>
                </a:solidFill>
                <a:latin typeface="Arial"/>
                <a:cs typeface="Arial"/>
              </a:rPr>
              <a:t> </a:t>
            </a:r>
            <a:r>
              <a:rPr lang="sv-SE" sz="1600" b="1" dirty="0" err="1">
                <a:solidFill>
                  <a:srgbClr val="FFFF00"/>
                </a:solidFill>
                <a:latin typeface="Arial"/>
                <a:cs typeface="Arial"/>
              </a:rPr>
              <a:t>type</a:t>
            </a:r>
            <a:r>
              <a:rPr lang="sv-SE" sz="1600" b="1" dirty="0">
                <a:solidFill>
                  <a:srgbClr val="FFFF00"/>
                </a:solidFill>
                <a:latin typeface="Arial"/>
                <a:cs typeface="Arial"/>
              </a:rPr>
              <a:t> organisms</a:t>
            </a:r>
          </a:p>
          <a:p>
            <a:pPr>
              <a:lnSpc>
                <a:spcPct val="80000"/>
              </a:lnSpc>
            </a:pPr>
            <a:endParaRPr lang="sv-SE" sz="1800" dirty="0">
              <a:solidFill>
                <a:schemeClr val="bg1"/>
              </a:solidFill>
              <a:latin typeface="Arial"/>
              <a:cs typeface="Arial"/>
            </a:endParaRPr>
          </a:p>
          <a:p>
            <a:pPr>
              <a:lnSpc>
                <a:spcPct val="80000"/>
              </a:lnSpc>
            </a:pPr>
            <a:r>
              <a:rPr lang="sv-SE" sz="1800" dirty="0">
                <a:solidFill>
                  <a:srgbClr val="00FFFF"/>
                </a:solidFill>
                <a:latin typeface="Arial"/>
                <a:cs typeface="Arial"/>
              </a:rPr>
              <a:t>For </a:t>
            </a:r>
            <a:r>
              <a:rPr lang="sv-SE" sz="1800" b="1" dirty="0">
                <a:solidFill>
                  <a:srgbClr val="00FFFF"/>
                </a:solidFill>
                <a:latin typeface="Arial"/>
                <a:cs typeface="Arial"/>
              </a:rPr>
              <a:t>sensitive </a:t>
            </a:r>
            <a:r>
              <a:rPr lang="sv-SE" sz="1800" b="1" dirty="0" err="1">
                <a:solidFill>
                  <a:srgbClr val="00FFFF"/>
                </a:solidFill>
                <a:latin typeface="Arial"/>
                <a:cs typeface="Arial"/>
              </a:rPr>
              <a:t>detection</a:t>
            </a:r>
            <a:r>
              <a:rPr lang="sv-SE" sz="1800" b="1" dirty="0">
                <a:solidFill>
                  <a:srgbClr val="00FFFF"/>
                </a:solidFill>
                <a:latin typeface="Arial"/>
                <a:cs typeface="Arial"/>
              </a:rPr>
              <a:t> </a:t>
            </a:r>
            <a:r>
              <a:rPr lang="sv-SE" sz="1800" b="1" dirty="0" err="1">
                <a:solidFill>
                  <a:srgbClr val="00FFFF"/>
                </a:solidFill>
                <a:latin typeface="Arial"/>
                <a:cs typeface="Arial"/>
              </a:rPr>
              <a:t>of</a:t>
            </a:r>
            <a:r>
              <a:rPr lang="sv-SE" sz="1800" b="1" dirty="0">
                <a:solidFill>
                  <a:srgbClr val="00FFFF"/>
                </a:solidFill>
                <a:latin typeface="Arial"/>
                <a:cs typeface="Arial"/>
              </a:rPr>
              <a:t> (screening for) </a:t>
            </a:r>
            <a:r>
              <a:rPr lang="sv-SE" sz="1800" b="1" dirty="0" err="1">
                <a:solidFill>
                  <a:srgbClr val="00FFFF"/>
                </a:solidFill>
                <a:latin typeface="Arial"/>
                <a:cs typeface="Arial"/>
              </a:rPr>
              <a:t>resistance</a:t>
            </a:r>
            <a:r>
              <a:rPr lang="sv-SE" sz="1800" b="1" dirty="0">
                <a:solidFill>
                  <a:srgbClr val="00FFFF"/>
                </a:solidFill>
                <a:latin typeface="Arial"/>
                <a:cs typeface="Arial"/>
              </a:rPr>
              <a:t> </a:t>
            </a:r>
          </a:p>
          <a:p>
            <a:pPr lvl="1"/>
            <a:r>
              <a:rPr lang="sv-SE" sz="1600" dirty="0" err="1">
                <a:solidFill>
                  <a:schemeClr val="bg1"/>
                </a:solidFill>
                <a:latin typeface="Arial"/>
                <a:cs typeface="Arial"/>
              </a:rPr>
              <a:t>oxacillin</a:t>
            </a:r>
            <a:r>
              <a:rPr lang="sv-SE" sz="1600" dirty="0">
                <a:solidFill>
                  <a:schemeClr val="bg1"/>
                </a:solidFill>
                <a:latin typeface="Arial"/>
                <a:cs typeface="Arial"/>
              </a:rPr>
              <a:t> </a:t>
            </a:r>
            <a:r>
              <a:rPr lang="sv-SE" sz="1600" dirty="0" err="1">
                <a:solidFill>
                  <a:schemeClr val="bg1"/>
                </a:solidFill>
                <a:latin typeface="Arial"/>
                <a:cs typeface="Arial"/>
              </a:rPr>
              <a:t>to</a:t>
            </a:r>
            <a:r>
              <a:rPr lang="sv-SE" sz="1600" dirty="0">
                <a:solidFill>
                  <a:schemeClr val="bg1"/>
                </a:solidFill>
                <a:latin typeface="Arial"/>
                <a:cs typeface="Arial"/>
              </a:rPr>
              <a:t> </a:t>
            </a:r>
            <a:r>
              <a:rPr lang="sv-SE" sz="1600" dirty="0" err="1">
                <a:solidFill>
                  <a:schemeClr val="bg1"/>
                </a:solidFill>
                <a:latin typeface="Arial"/>
                <a:cs typeface="Arial"/>
              </a:rPr>
              <a:t>detect</a:t>
            </a:r>
            <a:r>
              <a:rPr lang="sv-SE" sz="1600" dirty="0">
                <a:solidFill>
                  <a:schemeClr val="bg1"/>
                </a:solidFill>
                <a:latin typeface="Arial"/>
                <a:cs typeface="Arial"/>
              </a:rPr>
              <a:t> all penicillin-R in </a:t>
            </a:r>
            <a:r>
              <a:rPr lang="sv-SE" sz="1600" i="1" dirty="0">
                <a:solidFill>
                  <a:schemeClr val="bg1"/>
                </a:solidFill>
                <a:latin typeface="Arial"/>
                <a:cs typeface="Arial"/>
              </a:rPr>
              <a:t>S. pneumoniae </a:t>
            </a:r>
            <a:endParaRPr lang="sv-SE" sz="1600" dirty="0">
              <a:solidFill>
                <a:schemeClr val="bg1"/>
              </a:solidFill>
              <a:latin typeface="Arial"/>
              <a:cs typeface="Arial"/>
            </a:endParaRPr>
          </a:p>
          <a:p>
            <a:pPr lvl="1"/>
            <a:r>
              <a:rPr lang="sv-SE" sz="1600" dirty="0" err="1">
                <a:solidFill>
                  <a:schemeClr val="bg1"/>
                </a:solidFill>
                <a:latin typeface="Arial"/>
                <a:cs typeface="Arial"/>
              </a:rPr>
              <a:t>cefoxitin</a:t>
            </a:r>
            <a:r>
              <a:rPr lang="sv-SE" sz="1600" dirty="0">
                <a:solidFill>
                  <a:schemeClr val="bg1"/>
                </a:solidFill>
                <a:latin typeface="Arial"/>
                <a:cs typeface="Arial"/>
              </a:rPr>
              <a:t> </a:t>
            </a:r>
            <a:r>
              <a:rPr lang="sv-SE" sz="1600" dirty="0" err="1">
                <a:solidFill>
                  <a:schemeClr val="bg1"/>
                </a:solidFill>
                <a:latin typeface="Arial"/>
                <a:cs typeface="Arial"/>
              </a:rPr>
              <a:t>to</a:t>
            </a:r>
            <a:r>
              <a:rPr lang="sv-SE" sz="1600" dirty="0">
                <a:solidFill>
                  <a:schemeClr val="bg1"/>
                </a:solidFill>
                <a:latin typeface="Arial"/>
                <a:cs typeface="Arial"/>
              </a:rPr>
              <a:t> </a:t>
            </a:r>
            <a:r>
              <a:rPr lang="sv-SE" sz="1600" dirty="0" err="1">
                <a:solidFill>
                  <a:schemeClr val="bg1"/>
                </a:solidFill>
                <a:latin typeface="Arial"/>
                <a:cs typeface="Arial"/>
              </a:rPr>
              <a:t>detect</a:t>
            </a:r>
            <a:r>
              <a:rPr lang="sv-SE" sz="1600" dirty="0">
                <a:solidFill>
                  <a:schemeClr val="bg1"/>
                </a:solidFill>
                <a:latin typeface="Arial"/>
                <a:cs typeface="Arial"/>
              </a:rPr>
              <a:t> </a:t>
            </a:r>
            <a:r>
              <a:rPr lang="sv-SE" sz="1600" dirty="0" err="1">
                <a:solidFill>
                  <a:schemeClr val="bg1"/>
                </a:solidFill>
                <a:latin typeface="Arial"/>
                <a:cs typeface="Arial"/>
              </a:rPr>
              <a:t>methicillin</a:t>
            </a:r>
            <a:r>
              <a:rPr lang="sv-SE" sz="1600" dirty="0">
                <a:solidFill>
                  <a:schemeClr val="bg1"/>
                </a:solidFill>
                <a:latin typeface="Arial"/>
                <a:cs typeface="Arial"/>
              </a:rPr>
              <a:t> </a:t>
            </a:r>
            <a:r>
              <a:rPr lang="sv-SE" sz="1600" dirty="0" err="1">
                <a:solidFill>
                  <a:schemeClr val="bg1"/>
                </a:solidFill>
                <a:latin typeface="Arial"/>
                <a:cs typeface="Arial"/>
              </a:rPr>
              <a:t>resistance</a:t>
            </a:r>
            <a:r>
              <a:rPr lang="sv-SE" sz="1600" dirty="0">
                <a:solidFill>
                  <a:schemeClr val="bg1"/>
                </a:solidFill>
                <a:latin typeface="Arial"/>
                <a:cs typeface="Arial"/>
              </a:rPr>
              <a:t> in </a:t>
            </a:r>
            <a:r>
              <a:rPr lang="sv-SE" sz="1600" i="1" dirty="0">
                <a:solidFill>
                  <a:schemeClr val="bg1"/>
                </a:solidFill>
                <a:latin typeface="Arial"/>
                <a:cs typeface="Arial"/>
              </a:rPr>
              <a:t>S. </a:t>
            </a:r>
            <a:r>
              <a:rPr lang="sv-SE" sz="1600" i="1" dirty="0" err="1">
                <a:solidFill>
                  <a:schemeClr val="bg1"/>
                </a:solidFill>
                <a:latin typeface="Arial"/>
                <a:cs typeface="Arial"/>
              </a:rPr>
              <a:t>aureus</a:t>
            </a:r>
            <a:endParaRPr lang="sv-SE" sz="1600" i="1" dirty="0">
              <a:solidFill>
                <a:schemeClr val="bg1"/>
              </a:solidFill>
              <a:latin typeface="Arial"/>
              <a:cs typeface="Arial"/>
            </a:endParaRPr>
          </a:p>
          <a:p>
            <a:pPr lvl="1"/>
            <a:r>
              <a:rPr lang="sv-SE" sz="1600" dirty="0" err="1">
                <a:solidFill>
                  <a:schemeClr val="bg1"/>
                </a:solidFill>
                <a:latin typeface="Arial"/>
                <a:cs typeface="Arial"/>
              </a:rPr>
              <a:t>benzylpenicillin</a:t>
            </a:r>
            <a:r>
              <a:rPr lang="sv-SE" sz="1600" dirty="0">
                <a:solidFill>
                  <a:schemeClr val="bg1"/>
                </a:solidFill>
                <a:latin typeface="Arial"/>
                <a:cs typeface="Arial"/>
              </a:rPr>
              <a:t> </a:t>
            </a:r>
            <a:r>
              <a:rPr lang="sv-SE" sz="1600" dirty="0" err="1">
                <a:solidFill>
                  <a:schemeClr val="bg1"/>
                </a:solidFill>
                <a:latin typeface="Arial"/>
                <a:cs typeface="Arial"/>
              </a:rPr>
              <a:t>to</a:t>
            </a:r>
            <a:r>
              <a:rPr lang="sv-SE" sz="1600" dirty="0">
                <a:solidFill>
                  <a:schemeClr val="bg1"/>
                </a:solidFill>
                <a:latin typeface="Arial"/>
                <a:cs typeface="Arial"/>
              </a:rPr>
              <a:t> </a:t>
            </a:r>
            <a:r>
              <a:rPr lang="sv-SE" sz="1600" dirty="0" err="1">
                <a:solidFill>
                  <a:schemeClr val="bg1"/>
                </a:solidFill>
                <a:latin typeface="Arial"/>
                <a:cs typeface="Arial"/>
              </a:rPr>
              <a:t>detect</a:t>
            </a:r>
            <a:r>
              <a:rPr lang="sv-SE" sz="1600" dirty="0">
                <a:solidFill>
                  <a:schemeClr val="bg1"/>
                </a:solidFill>
                <a:latin typeface="Arial"/>
                <a:cs typeface="Arial"/>
              </a:rPr>
              <a:t> all </a:t>
            </a:r>
            <a:r>
              <a:rPr lang="sv-SE" sz="1600" dirty="0" err="1">
                <a:solidFill>
                  <a:schemeClr val="bg1"/>
                </a:solidFill>
                <a:latin typeface="Arial"/>
                <a:cs typeface="Arial"/>
              </a:rPr>
              <a:t>betalactam</a:t>
            </a:r>
            <a:r>
              <a:rPr lang="sv-SE" sz="1600" dirty="0">
                <a:solidFill>
                  <a:schemeClr val="bg1"/>
                </a:solidFill>
                <a:latin typeface="Arial"/>
                <a:cs typeface="Arial"/>
              </a:rPr>
              <a:t> </a:t>
            </a:r>
            <a:r>
              <a:rPr lang="sv-SE" sz="1600" dirty="0" err="1">
                <a:solidFill>
                  <a:schemeClr val="bg1"/>
                </a:solidFill>
                <a:latin typeface="Arial"/>
                <a:cs typeface="Arial"/>
              </a:rPr>
              <a:t>resistance</a:t>
            </a:r>
            <a:r>
              <a:rPr lang="sv-SE" sz="1600" dirty="0">
                <a:solidFill>
                  <a:schemeClr val="bg1"/>
                </a:solidFill>
                <a:latin typeface="Arial"/>
                <a:cs typeface="Arial"/>
              </a:rPr>
              <a:t> in </a:t>
            </a:r>
            <a:r>
              <a:rPr lang="sv-SE" sz="1600" i="1" dirty="0" err="1">
                <a:solidFill>
                  <a:schemeClr val="bg1"/>
                </a:solidFill>
                <a:latin typeface="Arial"/>
                <a:cs typeface="Arial"/>
              </a:rPr>
              <a:t>H.influenzae</a:t>
            </a:r>
            <a:endParaRPr lang="sv-SE" sz="1600" i="1" dirty="0">
              <a:solidFill>
                <a:schemeClr val="bg1"/>
              </a:solidFill>
              <a:latin typeface="Arial"/>
              <a:cs typeface="Arial"/>
            </a:endParaRPr>
          </a:p>
          <a:p>
            <a:pPr lvl="1"/>
            <a:r>
              <a:rPr lang="sv-SE" sz="1600" dirty="0" err="1">
                <a:solidFill>
                  <a:schemeClr val="bg1"/>
                </a:solidFill>
                <a:latin typeface="Arial"/>
                <a:cs typeface="Arial"/>
              </a:rPr>
              <a:t>pefloxacin</a:t>
            </a:r>
            <a:r>
              <a:rPr lang="sv-SE" sz="1600" dirty="0">
                <a:solidFill>
                  <a:schemeClr val="bg1"/>
                </a:solidFill>
                <a:latin typeface="Arial"/>
                <a:cs typeface="Arial"/>
              </a:rPr>
              <a:t> </a:t>
            </a:r>
            <a:r>
              <a:rPr lang="sv-SE" sz="1600" dirty="0" err="1">
                <a:solidFill>
                  <a:schemeClr val="bg1"/>
                </a:solidFill>
                <a:latin typeface="Arial"/>
                <a:cs typeface="Arial"/>
              </a:rPr>
              <a:t>to</a:t>
            </a:r>
            <a:r>
              <a:rPr lang="sv-SE" sz="1600" dirty="0">
                <a:solidFill>
                  <a:schemeClr val="bg1"/>
                </a:solidFill>
                <a:latin typeface="Arial"/>
                <a:cs typeface="Arial"/>
              </a:rPr>
              <a:t> </a:t>
            </a:r>
            <a:r>
              <a:rPr lang="sv-SE" sz="1600" dirty="0" err="1">
                <a:solidFill>
                  <a:schemeClr val="bg1"/>
                </a:solidFill>
                <a:latin typeface="Arial"/>
                <a:cs typeface="Arial"/>
              </a:rPr>
              <a:t>detect</a:t>
            </a:r>
            <a:r>
              <a:rPr lang="sv-SE" sz="1600" dirty="0">
                <a:solidFill>
                  <a:schemeClr val="bg1"/>
                </a:solidFill>
                <a:latin typeface="Arial"/>
                <a:cs typeface="Arial"/>
              </a:rPr>
              <a:t> </a:t>
            </a:r>
            <a:r>
              <a:rPr lang="sv-SE" sz="1600" dirty="0" err="1">
                <a:solidFill>
                  <a:schemeClr val="bg1"/>
                </a:solidFill>
                <a:latin typeface="Arial"/>
                <a:cs typeface="Arial"/>
              </a:rPr>
              <a:t>quinolone</a:t>
            </a:r>
            <a:r>
              <a:rPr lang="sv-SE" sz="1600" dirty="0">
                <a:solidFill>
                  <a:schemeClr val="bg1"/>
                </a:solidFill>
                <a:latin typeface="Arial"/>
                <a:cs typeface="Arial"/>
              </a:rPr>
              <a:t> </a:t>
            </a:r>
            <a:r>
              <a:rPr lang="sv-SE" sz="1600" dirty="0" err="1">
                <a:solidFill>
                  <a:schemeClr val="bg1"/>
                </a:solidFill>
                <a:latin typeface="Arial"/>
                <a:cs typeface="Arial"/>
              </a:rPr>
              <a:t>resistance</a:t>
            </a:r>
            <a:r>
              <a:rPr lang="sv-SE" sz="1600" dirty="0">
                <a:solidFill>
                  <a:schemeClr val="bg1"/>
                </a:solidFill>
                <a:latin typeface="Arial"/>
                <a:cs typeface="Arial"/>
              </a:rPr>
              <a:t> in Salmonella </a:t>
            </a:r>
            <a:r>
              <a:rPr lang="sv-SE" sz="1600" dirty="0" err="1">
                <a:solidFill>
                  <a:schemeClr val="bg1"/>
                </a:solidFill>
                <a:latin typeface="Arial"/>
                <a:cs typeface="Arial"/>
              </a:rPr>
              <a:t>spp</a:t>
            </a:r>
            <a:endParaRPr lang="sv-SE" sz="1600" dirty="0">
              <a:solidFill>
                <a:schemeClr val="bg1"/>
              </a:solidFill>
              <a:latin typeface="Arial"/>
              <a:cs typeface="Arial"/>
            </a:endParaRPr>
          </a:p>
          <a:p>
            <a:pPr lvl="1"/>
            <a:r>
              <a:rPr lang="sv-SE" sz="1600" dirty="0" err="1">
                <a:solidFill>
                  <a:schemeClr val="bg1"/>
                </a:solidFill>
                <a:latin typeface="Arial"/>
                <a:cs typeface="Arial"/>
              </a:rPr>
              <a:t>meropenem</a:t>
            </a:r>
            <a:r>
              <a:rPr lang="sv-SE" sz="1600" dirty="0">
                <a:solidFill>
                  <a:schemeClr val="bg1"/>
                </a:solidFill>
                <a:latin typeface="Arial"/>
                <a:cs typeface="Arial"/>
              </a:rPr>
              <a:t> </a:t>
            </a:r>
            <a:r>
              <a:rPr lang="sv-SE" sz="1600" dirty="0" err="1">
                <a:solidFill>
                  <a:schemeClr val="bg1"/>
                </a:solidFill>
                <a:latin typeface="Arial"/>
                <a:cs typeface="Arial"/>
              </a:rPr>
              <a:t>to</a:t>
            </a:r>
            <a:r>
              <a:rPr lang="sv-SE" sz="1600" dirty="0">
                <a:solidFill>
                  <a:schemeClr val="bg1"/>
                </a:solidFill>
                <a:latin typeface="Arial"/>
                <a:cs typeface="Arial"/>
              </a:rPr>
              <a:t> </a:t>
            </a:r>
            <a:r>
              <a:rPr lang="sv-SE" sz="1600" dirty="0" err="1">
                <a:solidFill>
                  <a:schemeClr val="bg1"/>
                </a:solidFill>
                <a:latin typeface="Arial"/>
                <a:cs typeface="Arial"/>
              </a:rPr>
              <a:t>screen</a:t>
            </a:r>
            <a:r>
              <a:rPr lang="sv-SE" sz="1600" dirty="0">
                <a:solidFill>
                  <a:schemeClr val="bg1"/>
                </a:solidFill>
                <a:latin typeface="Arial"/>
                <a:cs typeface="Arial"/>
              </a:rPr>
              <a:t> for KPC in Enterobacteriaceae</a:t>
            </a:r>
          </a:p>
          <a:p>
            <a:pPr lvl="1">
              <a:lnSpc>
                <a:spcPct val="80000"/>
              </a:lnSpc>
            </a:pPr>
            <a:endParaRPr lang="sv-SE" sz="1600" dirty="0">
              <a:solidFill>
                <a:schemeClr val="bg1"/>
              </a:solidFill>
              <a:latin typeface="Arial"/>
              <a:cs typeface="Arial"/>
            </a:endParaRPr>
          </a:p>
          <a:p>
            <a:pPr>
              <a:lnSpc>
                <a:spcPct val="80000"/>
              </a:lnSpc>
            </a:pPr>
            <a:r>
              <a:rPr lang="sv-SE" sz="1800" dirty="0">
                <a:solidFill>
                  <a:srgbClr val="00FFFF"/>
                </a:solidFill>
                <a:latin typeface="Arial"/>
                <a:cs typeface="Arial"/>
              </a:rPr>
              <a:t>For </a:t>
            </a:r>
            <a:r>
              <a:rPr lang="sv-SE" sz="1800" b="1" dirty="0" err="1">
                <a:solidFill>
                  <a:srgbClr val="00FFFF"/>
                </a:solidFill>
                <a:latin typeface="Arial"/>
                <a:cs typeface="Arial"/>
              </a:rPr>
              <a:t>surveillance</a:t>
            </a:r>
            <a:r>
              <a:rPr lang="sv-SE" sz="1800" b="1" dirty="0">
                <a:solidFill>
                  <a:srgbClr val="00FFFF"/>
                </a:solidFill>
                <a:latin typeface="Arial"/>
                <a:cs typeface="Arial"/>
              </a:rPr>
              <a:t> </a:t>
            </a:r>
            <a:r>
              <a:rPr lang="sv-SE" sz="1800" b="1" dirty="0" err="1">
                <a:solidFill>
                  <a:srgbClr val="00FFFF"/>
                </a:solidFill>
                <a:latin typeface="Arial"/>
                <a:cs typeface="Arial"/>
              </a:rPr>
              <a:t>of</a:t>
            </a:r>
            <a:r>
              <a:rPr lang="sv-SE" sz="1800" b="1" dirty="0">
                <a:solidFill>
                  <a:srgbClr val="00FFFF"/>
                </a:solidFill>
                <a:latin typeface="Arial"/>
                <a:cs typeface="Arial"/>
              </a:rPr>
              <a:t> </a:t>
            </a:r>
            <a:r>
              <a:rPr lang="sv-SE" sz="1800" b="1" dirty="0" err="1">
                <a:solidFill>
                  <a:srgbClr val="00FFFF"/>
                </a:solidFill>
                <a:latin typeface="Arial"/>
                <a:cs typeface="Arial"/>
              </a:rPr>
              <a:t>antimicrobial</a:t>
            </a:r>
            <a:r>
              <a:rPr lang="sv-SE" sz="1800" b="1" dirty="0">
                <a:solidFill>
                  <a:srgbClr val="00FFFF"/>
                </a:solidFill>
                <a:latin typeface="Arial"/>
                <a:cs typeface="Arial"/>
              </a:rPr>
              <a:t> </a:t>
            </a:r>
            <a:r>
              <a:rPr lang="sv-SE" sz="1800" b="1" dirty="0" err="1">
                <a:solidFill>
                  <a:srgbClr val="00FFFF"/>
                </a:solidFill>
                <a:latin typeface="Arial"/>
                <a:cs typeface="Arial"/>
              </a:rPr>
              <a:t>resistance</a:t>
            </a:r>
            <a:r>
              <a:rPr lang="sv-SE" sz="1800" b="1" dirty="0">
                <a:solidFill>
                  <a:srgbClr val="00FFFF"/>
                </a:solidFill>
                <a:latin typeface="Arial"/>
                <a:cs typeface="Arial"/>
              </a:rPr>
              <a:t> </a:t>
            </a:r>
            <a:r>
              <a:rPr lang="sv-SE" sz="1800" dirty="0" err="1">
                <a:solidFill>
                  <a:srgbClr val="00FFFF"/>
                </a:solidFill>
                <a:latin typeface="Arial"/>
                <a:cs typeface="Arial"/>
              </a:rPr>
              <a:t>when</a:t>
            </a:r>
            <a:r>
              <a:rPr lang="sv-SE" sz="1800" dirty="0">
                <a:solidFill>
                  <a:srgbClr val="00FFFF"/>
                </a:solidFill>
                <a:latin typeface="Arial"/>
                <a:cs typeface="Arial"/>
              </a:rPr>
              <a:t> </a:t>
            </a:r>
            <a:r>
              <a:rPr lang="sv-SE" sz="1800" dirty="0" err="1">
                <a:solidFill>
                  <a:srgbClr val="00FFFF"/>
                </a:solidFill>
                <a:latin typeface="Arial"/>
                <a:cs typeface="Arial"/>
              </a:rPr>
              <a:t>clinical</a:t>
            </a:r>
            <a:r>
              <a:rPr lang="sv-SE" sz="1800" dirty="0">
                <a:solidFill>
                  <a:srgbClr val="00FFFF"/>
                </a:solidFill>
                <a:latin typeface="Arial"/>
                <a:cs typeface="Arial"/>
              </a:rPr>
              <a:t> breakpoints…</a:t>
            </a:r>
          </a:p>
          <a:p>
            <a:pPr lvl="1"/>
            <a:r>
              <a:rPr lang="sv-SE" sz="1600" dirty="0" err="1">
                <a:solidFill>
                  <a:schemeClr val="bg1"/>
                </a:solidFill>
                <a:latin typeface="Arial"/>
                <a:cs typeface="Arial"/>
              </a:rPr>
              <a:t>are</a:t>
            </a:r>
            <a:r>
              <a:rPr lang="sv-SE" sz="1600" dirty="0">
                <a:solidFill>
                  <a:schemeClr val="bg1"/>
                </a:solidFill>
                <a:latin typeface="Arial"/>
                <a:cs typeface="Arial"/>
              </a:rPr>
              <a:t> not sensitive </a:t>
            </a:r>
            <a:r>
              <a:rPr lang="sv-SE" sz="1600" dirty="0" err="1">
                <a:solidFill>
                  <a:schemeClr val="bg1"/>
                </a:solidFill>
                <a:latin typeface="Arial"/>
                <a:cs typeface="Arial"/>
              </a:rPr>
              <a:t>enough</a:t>
            </a:r>
            <a:endParaRPr lang="sv-SE" sz="1600" dirty="0">
              <a:solidFill>
                <a:schemeClr val="bg1"/>
              </a:solidFill>
              <a:latin typeface="Arial"/>
              <a:cs typeface="Arial"/>
            </a:endParaRPr>
          </a:p>
          <a:p>
            <a:pPr lvl="1"/>
            <a:r>
              <a:rPr lang="sv-SE" sz="1600" dirty="0" err="1">
                <a:solidFill>
                  <a:schemeClr val="bg1"/>
                </a:solidFill>
                <a:latin typeface="Arial"/>
                <a:cs typeface="Arial"/>
              </a:rPr>
              <a:t>have</a:t>
            </a:r>
            <a:r>
              <a:rPr lang="sv-SE" sz="1600" dirty="0">
                <a:solidFill>
                  <a:schemeClr val="bg1"/>
                </a:solidFill>
                <a:latin typeface="Arial"/>
                <a:cs typeface="Arial"/>
              </a:rPr>
              <a:t> not </a:t>
            </a:r>
            <a:r>
              <a:rPr lang="sv-SE" sz="1600" dirty="0" err="1">
                <a:solidFill>
                  <a:schemeClr val="bg1"/>
                </a:solidFill>
                <a:latin typeface="Arial"/>
                <a:cs typeface="Arial"/>
              </a:rPr>
              <a:t>been</a:t>
            </a:r>
            <a:r>
              <a:rPr lang="sv-SE" sz="1600" dirty="0">
                <a:solidFill>
                  <a:schemeClr val="bg1"/>
                </a:solidFill>
                <a:latin typeface="Arial"/>
                <a:cs typeface="Arial"/>
              </a:rPr>
              <a:t> </a:t>
            </a:r>
            <a:r>
              <a:rPr lang="sv-SE" sz="1600" dirty="0" err="1">
                <a:solidFill>
                  <a:schemeClr val="bg1"/>
                </a:solidFill>
                <a:latin typeface="Arial"/>
                <a:cs typeface="Arial"/>
              </a:rPr>
              <a:t>determined</a:t>
            </a:r>
            <a:r>
              <a:rPr lang="sv-SE" sz="1600" dirty="0">
                <a:solidFill>
                  <a:schemeClr val="bg1"/>
                </a:solidFill>
                <a:latin typeface="Arial"/>
                <a:cs typeface="Arial"/>
              </a:rPr>
              <a:t> </a:t>
            </a:r>
          </a:p>
          <a:p>
            <a:pPr lvl="1"/>
            <a:r>
              <a:rPr lang="sv-SE" sz="1600" dirty="0" err="1">
                <a:solidFill>
                  <a:schemeClr val="bg1"/>
                </a:solidFill>
                <a:latin typeface="Arial"/>
                <a:cs typeface="Arial"/>
              </a:rPr>
              <a:t>change</a:t>
            </a:r>
            <a:r>
              <a:rPr lang="sv-SE" sz="1600" dirty="0">
                <a:solidFill>
                  <a:schemeClr val="bg1"/>
                </a:solidFill>
                <a:latin typeface="Arial"/>
                <a:cs typeface="Arial"/>
              </a:rPr>
              <a:t> over </a:t>
            </a:r>
            <a:r>
              <a:rPr lang="sv-SE" sz="1600" dirty="0" err="1">
                <a:solidFill>
                  <a:schemeClr val="bg1"/>
                </a:solidFill>
                <a:latin typeface="Arial"/>
                <a:cs typeface="Arial"/>
              </a:rPr>
              <a:t>time</a:t>
            </a:r>
            <a:endParaRPr lang="sv-SE" sz="1600" dirty="0">
              <a:solidFill>
                <a:schemeClr val="bg1"/>
              </a:solidFill>
              <a:latin typeface="Arial"/>
              <a:cs typeface="Arial"/>
            </a:endParaRPr>
          </a:p>
          <a:p>
            <a:pPr lvl="1"/>
            <a:r>
              <a:rPr lang="sv-SE" sz="1600" dirty="0" err="1">
                <a:solidFill>
                  <a:schemeClr val="bg1"/>
                </a:solidFill>
                <a:latin typeface="Arial"/>
                <a:cs typeface="Arial"/>
              </a:rPr>
              <a:t>differ</a:t>
            </a:r>
            <a:r>
              <a:rPr lang="sv-SE" sz="1600" dirty="0">
                <a:solidFill>
                  <a:schemeClr val="bg1"/>
                </a:solidFill>
                <a:latin typeface="Arial"/>
                <a:cs typeface="Arial"/>
              </a:rPr>
              <a:t> </a:t>
            </a:r>
            <a:r>
              <a:rPr lang="sv-SE" sz="1600" dirty="0" err="1">
                <a:solidFill>
                  <a:schemeClr val="bg1"/>
                </a:solidFill>
                <a:latin typeface="Arial"/>
                <a:cs typeface="Arial"/>
              </a:rPr>
              <a:t>between</a:t>
            </a:r>
            <a:r>
              <a:rPr lang="sv-SE" sz="1600" dirty="0">
                <a:solidFill>
                  <a:schemeClr val="bg1"/>
                </a:solidFill>
                <a:latin typeface="Arial"/>
                <a:cs typeface="Arial"/>
              </a:rPr>
              <a:t> systems (CLSI, FDA, EUCAST </a:t>
            </a:r>
            <a:r>
              <a:rPr lang="sv-SE" sz="1600" dirty="0" err="1">
                <a:solidFill>
                  <a:schemeClr val="bg1"/>
                </a:solidFill>
                <a:latin typeface="Arial"/>
                <a:cs typeface="Arial"/>
              </a:rPr>
              <a:t>etc</a:t>
            </a:r>
            <a:r>
              <a:rPr lang="sv-SE" sz="1600" dirty="0">
                <a:solidFill>
                  <a:schemeClr val="bg1"/>
                </a:solidFill>
                <a:latin typeface="Arial"/>
                <a:cs typeface="Arial"/>
              </a:rPr>
              <a:t>)</a:t>
            </a:r>
          </a:p>
          <a:p>
            <a:pPr lvl="1"/>
            <a:r>
              <a:rPr lang="sv-SE" sz="1600" dirty="0" err="1">
                <a:solidFill>
                  <a:schemeClr val="bg1"/>
                </a:solidFill>
                <a:latin typeface="Arial"/>
                <a:cs typeface="Arial"/>
              </a:rPr>
              <a:t>differ</a:t>
            </a:r>
            <a:r>
              <a:rPr lang="sv-SE" sz="1600" dirty="0">
                <a:solidFill>
                  <a:schemeClr val="bg1"/>
                </a:solidFill>
                <a:latin typeface="Arial"/>
                <a:cs typeface="Arial"/>
              </a:rPr>
              <a:t> </a:t>
            </a:r>
            <a:r>
              <a:rPr lang="sv-SE" sz="1600" dirty="0" err="1">
                <a:solidFill>
                  <a:schemeClr val="bg1"/>
                </a:solidFill>
                <a:latin typeface="Arial"/>
                <a:cs typeface="Arial"/>
              </a:rPr>
              <a:t>between</a:t>
            </a:r>
            <a:r>
              <a:rPr lang="sv-SE" sz="1600" dirty="0">
                <a:solidFill>
                  <a:schemeClr val="bg1"/>
                </a:solidFill>
                <a:latin typeface="Arial"/>
                <a:cs typeface="Arial"/>
              </a:rPr>
              <a:t> humans, </a:t>
            </a:r>
            <a:r>
              <a:rPr lang="sv-SE" sz="1600" dirty="0" err="1">
                <a:solidFill>
                  <a:schemeClr val="bg1"/>
                </a:solidFill>
                <a:latin typeface="Arial"/>
                <a:cs typeface="Arial"/>
              </a:rPr>
              <a:t>cows</a:t>
            </a:r>
            <a:r>
              <a:rPr lang="sv-SE" sz="1600" dirty="0">
                <a:solidFill>
                  <a:schemeClr val="bg1"/>
                </a:solidFill>
                <a:latin typeface="Arial"/>
                <a:cs typeface="Arial"/>
              </a:rPr>
              <a:t>, </a:t>
            </a:r>
            <a:r>
              <a:rPr lang="sv-SE" sz="1600" dirty="0" err="1">
                <a:solidFill>
                  <a:schemeClr val="bg1"/>
                </a:solidFill>
                <a:latin typeface="Arial"/>
                <a:cs typeface="Arial"/>
              </a:rPr>
              <a:t>pigs</a:t>
            </a:r>
            <a:r>
              <a:rPr lang="sv-SE" sz="1600" dirty="0">
                <a:solidFill>
                  <a:schemeClr val="bg1"/>
                </a:solidFill>
                <a:latin typeface="Arial"/>
                <a:cs typeface="Arial"/>
              </a:rPr>
              <a:t>, </a:t>
            </a:r>
            <a:r>
              <a:rPr lang="sv-SE" sz="1600" dirty="0" err="1">
                <a:solidFill>
                  <a:schemeClr val="bg1"/>
                </a:solidFill>
                <a:latin typeface="Arial"/>
                <a:cs typeface="Arial"/>
              </a:rPr>
              <a:t>birds</a:t>
            </a:r>
            <a:r>
              <a:rPr lang="sv-SE" sz="1600" dirty="0">
                <a:solidFill>
                  <a:schemeClr val="bg1"/>
                </a:solidFill>
                <a:latin typeface="Arial"/>
                <a:cs typeface="Arial"/>
              </a:rPr>
              <a:t>, </a:t>
            </a:r>
            <a:r>
              <a:rPr lang="sv-SE" sz="1600" dirty="0" err="1">
                <a:solidFill>
                  <a:schemeClr val="bg1"/>
                </a:solidFill>
                <a:latin typeface="Arial"/>
                <a:cs typeface="Arial"/>
              </a:rPr>
              <a:t>fish</a:t>
            </a:r>
            <a:r>
              <a:rPr lang="sv-SE" sz="1600" dirty="0">
                <a:solidFill>
                  <a:schemeClr val="bg1"/>
                </a:solidFill>
                <a:latin typeface="Arial"/>
                <a:cs typeface="Arial"/>
              </a:rPr>
              <a:t> and </a:t>
            </a:r>
            <a:r>
              <a:rPr lang="sv-SE" sz="1600" dirty="0" err="1">
                <a:solidFill>
                  <a:schemeClr val="bg1"/>
                </a:solidFill>
                <a:latin typeface="Arial"/>
                <a:cs typeface="Arial"/>
              </a:rPr>
              <a:t>camels</a:t>
            </a:r>
            <a:r>
              <a:rPr lang="sv-SE" sz="1600" dirty="0">
                <a:solidFill>
                  <a:schemeClr val="bg1"/>
                </a:solidFill>
                <a:latin typeface="Arial"/>
                <a:cs typeface="Arial"/>
              </a:rPr>
              <a:t>. </a:t>
            </a:r>
          </a:p>
          <a:p>
            <a:pPr lvl="1">
              <a:lnSpc>
                <a:spcPct val="80000"/>
              </a:lnSpc>
            </a:pPr>
            <a:endParaRPr lang="sv-SE" sz="1600" dirty="0">
              <a:solidFill>
                <a:schemeClr val="bg1"/>
              </a:solidFill>
              <a:latin typeface="Arial"/>
              <a:cs typeface="Arial"/>
            </a:endParaRPr>
          </a:p>
          <a:p>
            <a:pPr>
              <a:lnSpc>
                <a:spcPct val="80000"/>
              </a:lnSpc>
            </a:pPr>
            <a:r>
              <a:rPr lang="sv-SE" sz="1800" dirty="0">
                <a:solidFill>
                  <a:srgbClr val="00FFFF"/>
                </a:solidFill>
                <a:latin typeface="Arial"/>
                <a:cs typeface="Arial"/>
              </a:rPr>
              <a:t>T</a:t>
            </a:r>
            <a:r>
              <a:rPr lang="sv-SE" sz="1800" dirty="0" smtClean="0">
                <a:solidFill>
                  <a:srgbClr val="00FFFF"/>
                </a:solidFill>
                <a:latin typeface="Arial"/>
                <a:cs typeface="Arial"/>
              </a:rPr>
              <a:t>o </a:t>
            </a:r>
            <a:r>
              <a:rPr lang="sv-SE" sz="1800" b="1" dirty="0" err="1">
                <a:solidFill>
                  <a:srgbClr val="00FFFF"/>
                </a:solidFill>
                <a:latin typeface="Arial"/>
                <a:cs typeface="Arial"/>
              </a:rPr>
              <a:t>exclude</a:t>
            </a:r>
            <a:r>
              <a:rPr lang="sv-SE" sz="1800" b="1" dirty="0">
                <a:solidFill>
                  <a:srgbClr val="00FFFF"/>
                </a:solidFill>
                <a:latin typeface="Arial"/>
                <a:cs typeface="Arial"/>
              </a:rPr>
              <a:t> </a:t>
            </a:r>
            <a:r>
              <a:rPr lang="sv-SE" sz="1800" b="1" dirty="0" err="1">
                <a:solidFill>
                  <a:srgbClr val="00FFFF"/>
                </a:solidFill>
                <a:latin typeface="Arial"/>
                <a:cs typeface="Arial"/>
              </a:rPr>
              <a:t>resistance</a:t>
            </a:r>
            <a:r>
              <a:rPr lang="sv-SE" sz="1800" b="1" dirty="0">
                <a:solidFill>
                  <a:srgbClr val="00FFFF"/>
                </a:solidFill>
                <a:latin typeface="Arial"/>
                <a:cs typeface="Arial"/>
              </a:rPr>
              <a:t> </a:t>
            </a:r>
          </a:p>
        </p:txBody>
      </p:sp>
      <p:sp>
        <p:nvSpPr>
          <p:cNvPr id="2" name="Footer Placeholder 1"/>
          <p:cNvSpPr>
            <a:spLocks noGrp="1"/>
          </p:cNvSpPr>
          <p:nvPr>
            <p:ph type="ftr" sz="quarter" idx="11"/>
          </p:nvPr>
        </p:nvSpPr>
        <p:spPr/>
        <p:txBody>
          <a:bodyPr/>
          <a:lstStyle/>
          <a:p>
            <a:r>
              <a:rPr lang="sv-SE" smtClean="0"/>
              <a:t>Copyright EUCAST - see www.eucast.org</a:t>
            </a:r>
            <a:endParaRPr lang="sv-SE"/>
          </a:p>
        </p:txBody>
      </p:sp>
    </p:spTree>
    <p:extLst>
      <p:ext uri="{BB962C8B-B14F-4D97-AF65-F5344CB8AC3E}">
        <p14:creationId xmlns:p14="http://schemas.microsoft.com/office/powerpoint/2010/main" val="1800021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9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39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9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39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395">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395">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395">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395">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395">
                                            <p:txEl>
                                              <p:pRg st="16" end="1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39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UCA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EUCAST</Template>
  <TotalTime>2886</TotalTime>
  <Words>5524</Words>
  <Application>Microsoft Macintosh PowerPoint</Application>
  <PresentationFormat>Bredbild</PresentationFormat>
  <Paragraphs>4191</Paragraphs>
  <Slides>36</Slides>
  <Notes>7</Notes>
  <HiddenSlides>2</HiddenSlides>
  <MMClips>0</MMClips>
  <ScaleCrop>false</ScaleCrop>
  <HeadingPairs>
    <vt:vector size="8" baseType="variant">
      <vt:variant>
        <vt:lpstr>Använt teckensnitt</vt:lpstr>
      </vt:variant>
      <vt:variant>
        <vt:i4>2</vt:i4>
      </vt:variant>
      <vt:variant>
        <vt:lpstr>Tema</vt:lpstr>
      </vt:variant>
      <vt:variant>
        <vt:i4>1</vt:i4>
      </vt:variant>
      <vt:variant>
        <vt:lpstr>Serverprogram för OLE-inbäddning</vt:lpstr>
      </vt:variant>
      <vt:variant>
        <vt:i4>1</vt:i4>
      </vt:variant>
      <vt:variant>
        <vt:lpstr>Bildrubriker</vt:lpstr>
      </vt:variant>
      <vt:variant>
        <vt:i4>36</vt:i4>
      </vt:variant>
    </vt:vector>
  </HeadingPairs>
  <TitlesOfParts>
    <vt:vector size="40" baseType="lpstr">
      <vt:lpstr>Calibri</vt:lpstr>
      <vt:lpstr>Arial</vt:lpstr>
      <vt:lpstr>EUCAST</vt:lpstr>
      <vt:lpstr>Graph</vt:lpstr>
      <vt:lpstr>  EUCAST  The Development and Use of ECOFFs and the EUCAST International MIC distribution Database  </vt:lpstr>
      <vt:lpstr>The MIC wild type distribution and ECOFF</vt:lpstr>
      <vt:lpstr>PowerPoint-presentation</vt:lpstr>
      <vt:lpstr>MIC distributions and ECOFFs on EUCAST website</vt:lpstr>
      <vt:lpstr>MIC distributions in the EUCAST database originates from…</vt:lpstr>
      <vt:lpstr>EUCAST MIC distributions programme</vt:lpstr>
      <vt:lpstr>PowerPoint-presentation</vt:lpstr>
      <vt:lpstr>PowerPoint-presentation</vt:lpstr>
      <vt:lpstr>The use of ECOFFs</vt:lpstr>
      <vt:lpstr>EUCAST Subcommittee on MIC distributions and the setting of ECOFFs </vt:lpstr>
      <vt:lpstr>PowerPoint-presentation</vt:lpstr>
      <vt:lpstr>The ECOFF is…</vt:lpstr>
      <vt:lpstr>Underlying assumptions</vt:lpstr>
      <vt:lpstr>PowerPoint-presentation</vt:lpstr>
      <vt:lpstr>PowerPoint-presentation</vt:lpstr>
      <vt:lpstr>PowerPoint-presentation</vt:lpstr>
      <vt:lpstr>PowerPoint-presentation</vt:lpstr>
      <vt:lpstr>Subcommittee rules for acceptance of MIC distributions.</vt:lpstr>
      <vt:lpstr>PowerPoint-presentation</vt:lpstr>
      <vt:lpstr>PowerPoint-presentation</vt:lpstr>
      <vt:lpstr>PowerPoint-presentation</vt:lpstr>
      <vt:lpstr>PowerPoint-presentation</vt:lpstr>
      <vt:lpstr>PowerPoint-presentation</vt:lpstr>
      <vt:lpstr>Rules for setting ECOFFs are being developed Two complementary approaches</vt:lpstr>
      <vt:lpstr>ECOFFs and Tentative ECOFFs</vt:lpstr>
      <vt:lpstr>In summary</vt:lpstr>
      <vt:lpstr>Slides for discussion only:</vt:lpstr>
      <vt:lpstr>Factors influencing the mode and width of WT distributions</vt:lpstr>
      <vt:lpstr>PowerPoint-presentation</vt:lpstr>
      <vt:lpstr>PowerPoint-presentation</vt:lpstr>
      <vt:lpstr>PowerPoint-presentation</vt:lpstr>
      <vt:lpstr>Copyright In English: The copyright of all documents, data, presentations and videos published on the EUCAST website remains with EUCAST. All are freely available for re-use if reference to the EUCAST website is given and they are not resold. Any secondary publication of documents, data, presentations and videos must be referenced with the declaration that "These data have (or this document, presentation or video has) been produced in part under ECDC service contracts and made available by EUCAST at no cost to the user and can be accessed on the EUCAST website www.eucast.org. EUCAST recommendations are frequently updated and the latest versions are available at www.eucast.org." </vt:lpstr>
      <vt:lpstr>Assessing MIC distributions for aggregation*</vt:lpstr>
      <vt:lpstr>PowerPoint-presentation</vt:lpstr>
      <vt:lpstr>PowerPoint-presentation</vt:lpstr>
      <vt:lpstr>PowerPoint-presentation</vt:lpstr>
    </vt:vector>
  </TitlesOfParts>
  <Company>Region Kronoberg</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EUCAST  The Development and Use of ECOFFs</dc:title>
  <dc:creator>Kahlmeter Gunnar MSC klin mikrobiologi läk</dc:creator>
  <cp:lastModifiedBy>Gunnar Kahlmeter</cp:lastModifiedBy>
  <cp:revision>53</cp:revision>
  <dcterms:created xsi:type="dcterms:W3CDTF">2018-01-10T13:11:37Z</dcterms:created>
  <dcterms:modified xsi:type="dcterms:W3CDTF">2018-01-27T19:39:58Z</dcterms:modified>
</cp:coreProperties>
</file>